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520" r:id="rId2"/>
    <p:sldId id="616" r:id="rId3"/>
    <p:sldId id="611" r:id="rId4"/>
    <p:sldId id="554" r:id="rId5"/>
    <p:sldId id="257" r:id="rId6"/>
    <p:sldId id="410" r:id="rId7"/>
    <p:sldId id="539" r:id="rId8"/>
    <p:sldId id="585" r:id="rId9"/>
    <p:sldId id="563" r:id="rId10"/>
    <p:sldId id="565" r:id="rId11"/>
    <p:sldId id="52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Playfair Display" panose="00000500000000000000" pitchFamily="2" charset="-52"/>
      <p:regular r:id="rId28"/>
      <p:bold r:id="rId29"/>
      <p:italic r:id="rId30"/>
      <p:boldItalic r:id="rId31"/>
    </p:embeddedFont>
    <p:embeddedFont>
      <p:font typeface="Playfair Display Black" panose="00000A00000000000000" pitchFamily="2" charset="-52"/>
      <p:bold r:id="rId32"/>
      <p:italic r:id="rId33"/>
      <p:boldItalic r:id="rId3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4110" userDrawn="1">
          <p15:clr>
            <a:srgbClr val="A4A3A4"/>
          </p15:clr>
        </p15:guide>
        <p15:guide id="8" pos="574" userDrawn="1">
          <p15:clr>
            <a:srgbClr val="A4A3A4"/>
          </p15:clr>
        </p15:guide>
        <p15:guide id="12" orient="horz" pos="323" userDrawn="1">
          <p15:clr>
            <a:srgbClr val="A4A3A4"/>
          </p15:clr>
        </p15:guide>
        <p15:guide id="13" orient="horz" pos="618" userDrawn="1">
          <p15:clr>
            <a:srgbClr val="A4A3A4"/>
          </p15:clr>
        </p15:guide>
        <p15:guide id="14" pos="15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C3C"/>
    <a:srgbClr val="EEEFF4"/>
    <a:srgbClr val="FFF9F3"/>
    <a:srgbClr val="FFFFFF"/>
    <a:srgbClr val="F0E39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DD5"/>
          </a:solidFill>
        </a:fill>
      </a:tcStyle>
    </a:wholeTbl>
    <a:band2H>
      <a:tcTxStyle/>
      <a:tcStyle>
        <a:tcBdr/>
        <a:fill>
          <a:solidFill>
            <a:srgbClr val="E7EF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3ED"/>
          </a:solidFill>
        </a:fill>
      </a:tcStyle>
    </a:wholeTbl>
    <a:band2H>
      <a:tcTxStyle/>
      <a:tcStyle>
        <a:tcBdr/>
        <a:fill>
          <a:solidFill>
            <a:srgbClr val="E7F2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ECB"/>
          </a:solidFill>
        </a:fill>
      </a:tcStyle>
    </a:wholeTbl>
    <a:band2H>
      <a:tcTxStyle/>
      <a:tcStyle>
        <a:tcBdr/>
        <a:fill>
          <a:solidFill>
            <a:srgbClr val="F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4649"/>
  </p:normalViewPr>
  <p:slideViewPr>
    <p:cSldViewPr snapToGrid="0">
      <p:cViewPr varScale="1">
        <p:scale>
          <a:sx n="67" d="100"/>
          <a:sy n="67" d="100"/>
        </p:scale>
        <p:origin x="1116" y="66"/>
      </p:cViewPr>
      <p:guideLst>
        <p:guide pos="3840"/>
        <p:guide pos="279"/>
        <p:guide pos="7401"/>
        <p:guide orient="horz" pos="4065"/>
        <p:guide orient="horz" pos="2160"/>
        <p:guide orient="horz" pos="4110"/>
        <p:guide pos="574"/>
        <p:guide orient="horz" pos="323"/>
        <p:guide orient="horz" pos="618"/>
        <p:guide pos="15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85927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F326D-2D27-4C35-B848-47CBFAD42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2045"/>
            <a:ext cx="9144000" cy="947918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EC35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FB23DE-56C7-41E4-AFD9-2ED1E334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1FDE3F-7168-4454-B566-F80C0E516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2715" y="62411"/>
            <a:ext cx="2761696" cy="26368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B09461-B455-4F34-B9E6-71A06E17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761696" cy="26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7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287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2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>
            <a:extLst>
              <a:ext uri="{FF2B5EF4-FFF2-40B4-BE49-F238E27FC236}">
                <a16:creationId xmlns:a16="http://schemas.microsoft.com/office/drawing/2014/main" id="{67D7E6C7-7948-4881-ADD3-7DEE52961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7" y="1314449"/>
            <a:ext cx="10944225" cy="40671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F0D8F3-25F9-4F4A-9F16-F9BEE7E8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342900"/>
            <a:ext cx="7475537" cy="476248"/>
          </a:xfrm>
        </p:spPr>
        <p:txBody>
          <a:bodyPr anchor="b"/>
          <a:lstStyle>
            <a:lvl1pPr>
              <a:defRPr lang="ru-RU" sz="2800" kern="1200" dirty="0">
                <a:solidFill>
                  <a:srgbClr val="12306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07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>
            <a:extLst>
              <a:ext uri="{FF2B5EF4-FFF2-40B4-BE49-F238E27FC236}">
                <a16:creationId xmlns:a16="http://schemas.microsoft.com/office/drawing/2014/main" id="{4D759720-3FF4-4EC8-8734-61A34CD33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7" y="1314449"/>
            <a:ext cx="10944225" cy="40671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C3FF100-49C1-464A-93F4-C29884C9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342900"/>
            <a:ext cx="7475537" cy="476248"/>
          </a:xfrm>
        </p:spPr>
        <p:txBody>
          <a:bodyPr anchor="b"/>
          <a:lstStyle>
            <a:lvl1pPr>
              <a:defRPr lang="ru-RU" sz="2800" kern="1200" dirty="0">
                <a:solidFill>
                  <a:srgbClr val="FEC35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94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728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7083-D10C-1C65-4563-8C42026B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8453-E6DE-9606-CD9B-62215A07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D177-BF54-6BBC-4687-A5E04032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69BC-4803-C44E-8C5D-0A96DBC7728D}" type="datetimeFigureOut">
              <a:rPr lang="en-RU" smtClean="0"/>
              <a:t>11/29/2023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231F2-CD6F-14A1-7737-0318F7AE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6E6FF-AC3E-5C80-3FD5-C9904D9B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15BC-4EC0-C748-93FF-566DA22EB3B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91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8727" y="6400415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9" r:id="rId5"/>
    <p:sldLayoutId id="2147483669" r:id="rId6"/>
    <p:sldLayoutId id="2147483671" r:id="rId7"/>
    <p:sldLayoutId id="2147483672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gu-russian.com/ru/teach/courses/?utm_source=we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gu-russian.com/ru/teach/courses/?utm_source=web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56DBB1-532F-41A6-B34C-B0C39CD665C7}"/>
              </a:ext>
            </a:extLst>
          </p:cNvPr>
          <p:cNvSpPr txBox="1">
            <a:spLocks/>
          </p:cNvSpPr>
          <p:nvPr/>
        </p:nvSpPr>
        <p:spPr>
          <a:xfrm>
            <a:off x="721165" y="2538195"/>
            <a:ext cx="10944225" cy="15481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FEC35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en-US" dirty="0">
                <a:solidFill>
                  <a:schemeClr val="bg1"/>
                </a:solidFill>
                <a:latin typeface="Playfair Display Black" charset="-52"/>
              </a:rPr>
              <a:t>Система мотивации к изучению языков</a:t>
            </a:r>
            <a:endParaRPr lang="ru-RU" altLang="en-US" sz="1800" dirty="0">
              <a:solidFill>
                <a:schemeClr val="bg1"/>
              </a:solidFill>
              <a:latin typeface="Playfair Display Black" charset="-52"/>
            </a:endParaRPr>
          </a:p>
          <a:p>
            <a:pPr>
              <a:lnSpc>
                <a:spcPct val="100000"/>
              </a:lnSpc>
            </a:pPr>
            <a:endParaRPr lang="ru-RU" altLang="en-US" sz="4000" dirty="0">
              <a:solidFill>
                <a:schemeClr val="bg1"/>
              </a:solidFill>
              <a:latin typeface="Playfair Display Black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9812" y="4003091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dirty="0">
                <a:solidFill>
                  <a:srgbClr val="EEEFF4"/>
                </a:solidFill>
                <a:latin typeface="Playfair Display Black" charset="-52"/>
              </a:rPr>
              <a:t>К. пед. н., Агафонова Кристина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96306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2">
            <a:extLst>
              <a:ext uri="{FF2B5EF4-FFF2-40B4-BE49-F238E27FC236}">
                <a16:creationId xmlns:a16="http://schemas.microsoft.com/office/drawing/2014/main" id="{D90CA3BE-B6C4-492B-9A88-BC43154520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7DD33BAF-63A5-499A-B50D-1F30007B1A32}"/>
              </a:ext>
            </a:extLst>
          </p:cNvPr>
          <p:cNvSpPr/>
          <p:nvPr/>
        </p:nvSpPr>
        <p:spPr>
          <a:xfrm rot="5400000">
            <a:off x="3382340" y="-2422519"/>
            <a:ext cx="638068" cy="7402749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614FE-DCA1-49A1-BD9E-39399294D30A}"/>
              </a:ext>
            </a:extLst>
          </p:cNvPr>
          <p:cNvSpPr txBox="1"/>
          <p:nvPr/>
        </p:nvSpPr>
        <p:spPr>
          <a:xfrm>
            <a:off x="225337" y="1099198"/>
            <a:ext cx="7237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en-US" b="1" dirty="0">
                <a:solidFill>
                  <a:srgbClr val="002060"/>
                </a:solidFill>
                <a:latin typeface="Playfair Display" charset="-52"/>
              </a:rPr>
              <a:t>СТАНЬТЕ ДИПЛОМИРОВАННЫМ ПРЕПОДАВАТЕЛЕМ РКИ: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2331" y="2271331"/>
            <a:ext cx="758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Дистанционный курс </a:t>
            </a:r>
            <a:r>
              <a:rPr lang="ru-RU" sz="1400" b="1" dirty="0">
                <a:solidFill>
                  <a:srgbClr val="FFC000"/>
                </a:solidFill>
                <a:latin typeface="Playfair Display" charset="-52"/>
              </a:rPr>
              <a:t>«Методика преподавания РКИ детям»</a:t>
            </a:r>
            <a:endParaRPr lang="ru-RU" sz="1400" dirty="0">
              <a:solidFill>
                <a:srgbClr val="FFC000"/>
              </a:solidFill>
              <a:latin typeface="Playfair Display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5349" y="2600236"/>
            <a:ext cx="5869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  Диплом о профессиональной переподготовке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  350 часов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  </a:t>
            </a:r>
            <a:r>
              <a:rPr lang="ru-RU" sz="1400" b="1" dirty="0">
                <a:solidFill>
                  <a:srgbClr val="FF0000"/>
                </a:solidFill>
                <a:latin typeface="Playfair Display" charset="-52"/>
              </a:rPr>
              <a:t>40 500 </a:t>
            </a:r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РУБ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06304" y="3879173"/>
            <a:ext cx="3453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Очный курс по </a:t>
            </a:r>
            <a:r>
              <a:rPr lang="ru-RU" sz="1400" b="1" dirty="0">
                <a:solidFill>
                  <a:srgbClr val="FFC000"/>
                </a:solidFill>
                <a:latin typeface="Playfair Display" charset="-52"/>
              </a:rPr>
              <a:t>общей методике РКИ</a:t>
            </a:r>
            <a:endParaRPr lang="ru-RU" sz="1400" dirty="0">
              <a:solidFill>
                <a:srgbClr val="FFC000"/>
              </a:solidFill>
              <a:latin typeface="Playfair Display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85348" y="4243701"/>
            <a:ext cx="7127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  Очная программа «Методика преподавания русского языка как иностранного»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  Диплом о профессиональной переподготовке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  350 часов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  45 000 РУБ</a:t>
            </a:r>
          </a:p>
        </p:txBody>
      </p:sp>
      <p:pic>
        <p:nvPicPr>
          <p:cNvPr id="17" name="Рисунок 16" descr="Иллюстрация_без_названия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5762" y="274994"/>
            <a:ext cx="6696453" cy="669409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B359948F-C675-A005-8E12-64FEFC6CBA25}"/>
              </a:ext>
            </a:extLst>
          </p:cNvPr>
          <p:cNvSpPr/>
          <p:nvPr/>
        </p:nvSpPr>
        <p:spPr>
          <a:xfrm>
            <a:off x="281842" y="2204530"/>
            <a:ext cx="512684" cy="512684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FA010-A532-EE58-CE5F-C170C23160D7}"/>
              </a:ext>
            </a:extLst>
          </p:cNvPr>
          <p:cNvSpPr txBox="1"/>
          <p:nvPr/>
        </p:nvSpPr>
        <p:spPr>
          <a:xfrm>
            <a:off x="316376" y="2041616"/>
            <a:ext cx="332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en-US" sz="3600" b="1" dirty="0">
                <a:solidFill>
                  <a:srgbClr val="002060"/>
                </a:solidFill>
                <a:latin typeface="Playfair Display Black" pitchFamily="2" charset="0"/>
              </a:rPr>
              <a:t>4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228769E-DAFC-987C-DC32-0DF2CD4CD6EC}"/>
              </a:ext>
            </a:extLst>
          </p:cNvPr>
          <p:cNvSpPr/>
          <p:nvPr/>
        </p:nvSpPr>
        <p:spPr>
          <a:xfrm>
            <a:off x="281842" y="3776720"/>
            <a:ext cx="512684" cy="512684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D32C2-9DEB-2891-FD64-34DFD8862BA5}"/>
              </a:ext>
            </a:extLst>
          </p:cNvPr>
          <p:cNvSpPr txBox="1"/>
          <p:nvPr/>
        </p:nvSpPr>
        <p:spPr>
          <a:xfrm>
            <a:off x="281842" y="3709895"/>
            <a:ext cx="332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en-US" sz="3600" b="1" dirty="0">
                <a:solidFill>
                  <a:srgbClr val="002060"/>
                </a:solidFill>
                <a:latin typeface="Playfair Display Black" pitchFamily="2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59C697-BA6F-46E0-BDB5-AE70B3496DDB}"/>
              </a:ext>
            </a:extLst>
          </p:cNvPr>
          <p:cNvSpPr txBox="1"/>
          <p:nvPr/>
        </p:nvSpPr>
        <p:spPr>
          <a:xfrm>
            <a:off x="884382" y="0"/>
            <a:ext cx="10802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altLang="en-US" sz="2000" b="1" dirty="0">
                <a:solidFill>
                  <a:srgbClr val="FFFFFF"/>
                </a:solidFill>
                <a:latin typeface="Playfair Display Black" charset="-52"/>
              </a:rPr>
            </a:br>
            <a:r>
              <a:rPr lang="ru-RU" altLang="en-US" sz="2000" b="1" dirty="0">
                <a:solidFill>
                  <a:srgbClr val="FFFFFF"/>
                </a:solidFill>
                <a:latin typeface="Playfair Display Black" charset="-52"/>
              </a:rPr>
              <a:t>Приглашаем всех желающих на обучение в </a:t>
            </a:r>
            <a:r>
              <a:rPr lang="ru-RU" altLang="en-US" sz="2000" b="1" dirty="0">
                <a:solidFill>
                  <a:schemeClr val="bg1"/>
                </a:solidFill>
                <a:latin typeface="Playfair Display Black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Учебный центр русского языка МГУ</a:t>
            </a:r>
            <a:endParaRPr lang="ru-RU" sz="2000" b="1" dirty="0">
              <a:solidFill>
                <a:schemeClr val="bg1"/>
              </a:solidFill>
              <a:latin typeface="Playfair Display Black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52561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C5F1FE6-482B-4667-996D-4602E1F790F4}"/>
              </a:ext>
            </a:extLst>
          </p:cNvPr>
          <p:cNvSpPr txBox="1">
            <a:spLocks/>
          </p:cNvSpPr>
          <p:nvPr/>
        </p:nvSpPr>
        <p:spPr>
          <a:xfrm>
            <a:off x="2083702" y="2431328"/>
            <a:ext cx="8024597" cy="10341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i="1" dirty="0">
                <a:solidFill>
                  <a:srgbClr val="FEC359"/>
                </a:solidFill>
                <a:latin typeface="Playfair Display Black" pitchFamily="2" charset="-52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4126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верхние углы 13">
            <a:extLst>
              <a:ext uri="{FF2B5EF4-FFF2-40B4-BE49-F238E27FC236}">
                <a16:creationId xmlns:a16="http://schemas.microsoft.com/office/drawing/2014/main" id="{EB1C17FA-D990-41AA-BC4A-3BE176AB45FD}"/>
              </a:ext>
            </a:extLst>
          </p:cNvPr>
          <p:cNvSpPr/>
          <p:nvPr/>
        </p:nvSpPr>
        <p:spPr>
          <a:xfrm rot="5400000">
            <a:off x="2543784" y="-2169217"/>
            <a:ext cx="1138136" cy="6225704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5050" y="433821"/>
            <a:ext cx="5804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Playfair Display Black" charset="-52"/>
                <a:cs typeface="Arial" panose="020B0604020202020204" pitchFamily="34" charset="0"/>
              </a:rPr>
              <a:t>Мотивация учебной деятельности и ее виды</a:t>
            </a:r>
            <a:endParaRPr lang="ru-RU" sz="2800" dirty="0">
              <a:solidFill>
                <a:srgbClr val="002060"/>
              </a:solidFill>
              <a:latin typeface="Playfair Display Black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7972F7-5F65-46A6-ACD2-DBA2E0A1A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7" t="39547" r="5405" b="8251"/>
          <a:stretch/>
        </p:blipFill>
        <p:spPr>
          <a:xfrm rot="16200000">
            <a:off x="8748944" y="-573399"/>
            <a:ext cx="2869660" cy="401645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836613" y="5418306"/>
            <a:ext cx="2373549" cy="2023354"/>
          </a:xfrm>
          <a:prstGeom prst="ellipse">
            <a:avLst/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BF047F6-E727-E840-8244-9884637A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36" y="1690688"/>
            <a:ext cx="7546340" cy="44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5862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248402" y="3754582"/>
            <a:ext cx="4304145" cy="1560945"/>
          </a:xfrm>
          <a:prstGeom prst="roundRect">
            <a:avLst/>
          </a:prstGeom>
          <a:solidFill>
            <a:srgbClr val="EEEFF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97893" y="3749963"/>
            <a:ext cx="4304145" cy="1560945"/>
          </a:xfrm>
          <a:prstGeom prst="roundRect">
            <a:avLst/>
          </a:prstGeom>
          <a:solidFill>
            <a:srgbClr val="EEEFF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05F42E0E-6697-4908-8263-C4E5524709AA}"/>
              </a:ext>
            </a:extLst>
          </p:cNvPr>
          <p:cNvSpPr txBox="1"/>
          <p:nvPr/>
        </p:nvSpPr>
        <p:spPr>
          <a:xfrm>
            <a:off x="1183925" y="469189"/>
            <a:ext cx="96156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>
                <a:solidFill>
                  <a:srgbClr val="FEC359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</a:lstStyle>
          <a:p>
            <a:r>
              <a:rPr lang="ru-RU" sz="3200" b="1" dirty="0">
                <a:solidFill>
                  <a:srgbClr val="FFC000"/>
                </a:solidFill>
                <a:latin typeface="Playfair Display Black" charset="-52"/>
              </a:rPr>
              <a:t>Как сплотить </a:t>
            </a:r>
            <a:r>
              <a:rPr lang="ru-RU" sz="3200" b="1" dirty="0" err="1">
                <a:solidFill>
                  <a:srgbClr val="FFC000"/>
                </a:solidFill>
                <a:latin typeface="Playfair Display Black" charset="-52"/>
              </a:rPr>
              <a:t>онлайн-группу</a:t>
            </a:r>
            <a:r>
              <a:rPr lang="ru-RU" sz="3200" b="1" dirty="0">
                <a:solidFill>
                  <a:srgbClr val="FFC000"/>
                </a:solidFill>
                <a:latin typeface="Playfair Display Black" charset="-52"/>
              </a:rPr>
              <a:t>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3308" y="1874982"/>
            <a:ext cx="2715491" cy="1487055"/>
          </a:xfrm>
          <a:prstGeom prst="roundRect">
            <a:avLst/>
          </a:prstGeom>
          <a:solidFill>
            <a:srgbClr val="EEEFF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5162" y="1861127"/>
            <a:ext cx="2715491" cy="1487055"/>
          </a:xfrm>
          <a:prstGeom prst="roundRect">
            <a:avLst/>
          </a:prstGeom>
          <a:solidFill>
            <a:srgbClr val="EEEFF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90871" y="1861127"/>
            <a:ext cx="2715491" cy="1487055"/>
          </a:xfrm>
          <a:prstGeom prst="roundRect">
            <a:avLst/>
          </a:prstGeom>
          <a:solidFill>
            <a:srgbClr val="EEEFF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5673" y="2283753"/>
            <a:ext cx="2848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Playfair Display" charset="-52"/>
              </a:rPr>
              <a:t>Узнайте больше </a:t>
            </a:r>
            <a:br>
              <a:rPr lang="ru-RU" sz="1600" b="1" dirty="0">
                <a:solidFill>
                  <a:srgbClr val="002060"/>
                </a:solidFill>
                <a:latin typeface="Playfair Display" charset="-52"/>
              </a:rPr>
            </a:br>
            <a:r>
              <a:rPr lang="ru-RU" sz="1600" b="1" dirty="0">
                <a:solidFill>
                  <a:srgbClr val="002060"/>
                </a:solidFill>
                <a:latin typeface="Playfair Display" charset="-52"/>
              </a:rPr>
              <a:t>о каждом обучающемся!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66838" y="2306843"/>
            <a:ext cx="259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Playfair Display" charset="-52"/>
              </a:rPr>
              <a:t>Используйте игровые технологии!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56402" y="2440769"/>
            <a:ext cx="2599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Playfair Display" charset="-52"/>
              </a:rPr>
              <a:t>Расскажите о себе!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20801" y="4089460"/>
            <a:ext cx="2599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Playfair Display" charset="-52"/>
              </a:rPr>
              <a:t>Снимите все технические трудности на первом занятии!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41637" y="3853935"/>
            <a:ext cx="4104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Playfair Display" charset="-52"/>
              </a:rPr>
              <a:t>Во время занятий акцентируйте внимание студентов на их именах, </a:t>
            </a:r>
            <a:br>
              <a:rPr lang="ru-RU" sz="1600" b="1" dirty="0">
                <a:solidFill>
                  <a:srgbClr val="002060"/>
                </a:solidFill>
                <a:latin typeface="Playfair Display" charset="-52"/>
              </a:rPr>
            </a:br>
            <a:r>
              <a:rPr lang="ru-RU" sz="1600" b="1" dirty="0">
                <a:solidFill>
                  <a:srgbClr val="002060"/>
                </a:solidFill>
                <a:latin typeface="Playfair Display" charset="-52"/>
              </a:rPr>
              <a:t>на общих интересах у разных студентов, а также на уникальности каждого из них!</a:t>
            </a:r>
          </a:p>
        </p:txBody>
      </p:sp>
    </p:spTree>
    <p:extLst>
      <p:ext uri="{BB962C8B-B14F-4D97-AF65-F5344CB8AC3E}">
        <p14:creationId xmlns:p14="http://schemas.microsoft.com/office/powerpoint/2010/main" val="18839919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4519" y="233464"/>
            <a:ext cx="6770451" cy="739302"/>
          </a:xfrm>
          <a:prstGeom prst="roundRect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57EC66-7170-4984-8E09-BCF643C83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8698" r="5405" b="8251"/>
          <a:stretch/>
        </p:blipFill>
        <p:spPr>
          <a:xfrm flipH="1" flipV="1">
            <a:off x="-10071" y="0"/>
            <a:ext cx="12202071" cy="6863666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95F7F927-D9E4-CB46-BF0D-BE35E1E24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7165" y="1849470"/>
            <a:ext cx="7352792" cy="4067175"/>
          </a:xfrm>
        </p:spPr>
        <p:txBody>
          <a:bodyPr>
            <a:normAutofit/>
          </a:bodyPr>
          <a:lstStyle/>
          <a:p>
            <a:pPr marL="342900" indent="-342900"/>
            <a:r>
              <a:rPr lang="ru-RU" dirty="0">
                <a:solidFill>
                  <a:srgbClr val="002060"/>
                </a:solidFill>
                <a:latin typeface="Playfair Display" charset="-52"/>
              </a:rPr>
              <a:t>      Коммуникативный подход к обучению РКИ – это обучение общению через общение на основе коммуникативно-речевой ситуации, максимально приближенной к естественным условиям, на основе учета индивидуальных особенностей студентов, особенностей их родного языка и культуры </a:t>
            </a:r>
          </a:p>
          <a:p>
            <a:pPr marL="342900" indent="-342900"/>
            <a:endParaRPr lang="ru-RU" dirty="0">
              <a:solidFill>
                <a:srgbClr val="002060"/>
              </a:solidFill>
              <a:latin typeface="Playfair Display" charset="-52"/>
            </a:endParaRPr>
          </a:p>
          <a:p>
            <a:pPr marL="342900" indent="-342900"/>
            <a:r>
              <a:rPr lang="ru-RU" dirty="0">
                <a:solidFill>
                  <a:srgbClr val="002060"/>
                </a:solidFill>
                <a:latin typeface="Playfair Display" charset="-52"/>
              </a:rPr>
              <a:t>      Принцип учета индивидуально-психологических особенностей личности – основополагающий в методике РКИ</a:t>
            </a:r>
          </a:p>
          <a:p>
            <a:pPr marL="342900" indent="-342900"/>
            <a:endParaRPr lang="ru-RU" dirty="0">
              <a:solidFill>
                <a:srgbClr val="002060"/>
              </a:solidFill>
              <a:latin typeface="Playfair Display" charset="-52"/>
            </a:endParaRPr>
          </a:p>
          <a:p>
            <a:r>
              <a:rPr lang="ru-RU" dirty="0">
                <a:solidFill>
                  <a:srgbClr val="002060"/>
                </a:solidFill>
                <a:latin typeface="Playfair Display" charset="-52"/>
              </a:rPr>
              <a:t>      Индивидуальные образовательные траектории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F7A34B3-05DE-194B-872F-3AD8ECF7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371" y="342901"/>
            <a:ext cx="7475537" cy="476248"/>
          </a:xfrm>
        </p:spPr>
        <p:txBody>
          <a:bodyPr/>
          <a:lstStyle/>
          <a:p>
            <a:r>
              <a:rPr lang="ru-RU" dirty="0">
                <a:solidFill>
                  <a:srgbClr val="EEEFF4"/>
                </a:solidFill>
                <a:latin typeface="Playfair Display Black" charset="-52"/>
              </a:rPr>
              <a:t>Индивидуализация обучения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2636196" y="1848254"/>
            <a:ext cx="466928" cy="466928"/>
          </a:xfrm>
          <a:prstGeom prst="ellipse">
            <a:avLst/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23226" y="3498715"/>
            <a:ext cx="466928" cy="466928"/>
          </a:xfrm>
          <a:prstGeom prst="ellipse">
            <a:avLst/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29711" y="4448783"/>
            <a:ext cx="466928" cy="466928"/>
          </a:xfrm>
          <a:prstGeom prst="ellipse">
            <a:avLst/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20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DE6D-161C-D114-599F-BB54E765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694"/>
            <a:ext cx="10515600" cy="1325563"/>
          </a:xfrm>
        </p:spPr>
        <p:txBody>
          <a:bodyPr>
            <a:normAutofit fontScale="90000"/>
          </a:bodyPr>
          <a:lstStyle/>
          <a:p>
            <a:pPr indent="450215" algn="r">
              <a:lnSpc>
                <a:spcPct val="150000"/>
              </a:lnSpc>
            </a:pP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Безграмотными в 21 веке будут не те, кто  не умеет писать и читать, а те, кто не умеет учиться, разучиваться и переучиваться» </a:t>
            </a:r>
            <a:br>
              <a:rPr lang="en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Э. </a:t>
            </a:r>
            <a:r>
              <a:rPr lang="ru-RU" sz="2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Тоффлер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философ, социолог, футуролог</a:t>
            </a:r>
            <a:br>
              <a:rPr lang="en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RU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6C0A77-75C8-9F5E-3C0C-121E4C784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69" y="3402075"/>
            <a:ext cx="10515600" cy="4351338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Коллаборация «множества знаний»</a:t>
            </a:r>
            <a:r>
              <a:rPr lang="en-RU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Преобладание интерактивных методов обучения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Наставничество и сотрудничество со студентами. Преподаватель может выступать в качестве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помощника, координатора и наставника.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RU" dirty="0">
                <a:effectLst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культуры непрерывного обучения</a:t>
            </a:r>
            <a:r>
              <a:rPr lang="en-RU" dirty="0">
                <a:effectLst/>
              </a:rPr>
              <a:t> </a:t>
            </a:r>
            <a:endParaRPr lang="en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63BA00-EACF-7CBF-4E81-927C322BD1AB}"/>
              </a:ext>
            </a:extLst>
          </p:cNvPr>
          <p:cNvSpPr txBox="1">
            <a:spLocks/>
          </p:cNvSpPr>
          <p:nvPr/>
        </p:nvSpPr>
        <p:spPr>
          <a:xfrm>
            <a:off x="838200" y="165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Образовательные индивидуальные траектории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91370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4107-C949-6B44-A960-C183A9F9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Интерактивные методы </a:t>
            </a:r>
            <a:br>
              <a:rPr lang="en-US" sz="3600" b="1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на занятиях по РКИ</a:t>
            </a:r>
            <a:br>
              <a:rPr lang="ru-RU" sz="3600" b="1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endParaRPr lang="ru-RU" sz="36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B89B8-9276-AD44-8BDA-029D4FF6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50073"/>
            <a:ext cx="10515600" cy="43513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2200" dirty="0">
                <a:latin typeface="Palatino Linotype" panose="02040502050505030304" pitchFamily="18" charset="0"/>
              </a:rPr>
              <a:t>групповая и парная работа</a:t>
            </a:r>
          </a:p>
          <a:p>
            <a:r>
              <a:rPr lang="ru-RU" sz="2200" dirty="0">
                <a:latin typeface="Palatino Linotype" panose="02040502050505030304" pitchFamily="18" charset="0"/>
              </a:rPr>
              <a:t>создание речевых ситуаций. </a:t>
            </a:r>
          </a:p>
          <a:p>
            <a:r>
              <a:rPr lang="ru-RU" sz="2200" dirty="0">
                <a:latin typeface="Palatino Linotype" panose="02040502050505030304" pitchFamily="18" charset="0"/>
              </a:rPr>
              <a:t>ролевые и дискуссионные игры</a:t>
            </a:r>
          </a:p>
          <a:p>
            <a:r>
              <a:rPr lang="ru-RU" sz="2200" dirty="0">
                <a:latin typeface="Palatino Linotype" panose="02040502050505030304" pitchFamily="18" charset="0"/>
              </a:rPr>
              <a:t>кейс-метод и метод проектов</a:t>
            </a:r>
          </a:p>
          <a:p>
            <a:r>
              <a:rPr lang="ru-RU" sz="2200" dirty="0">
                <a:latin typeface="Palatino Linotype" panose="02040502050505030304" pitchFamily="18" charset="0"/>
              </a:rPr>
              <a:t>ментальные карты, мозговые штурмы</a:t>
            </a:r>
          </a:p>
          <a:p>
            <a:r>
              <a:rPr lang="ru-RU" sz="2200" dirty="0">
                <a:latin typeface="Palatino Linotype" panose="02040502050505030304" pitchFamily="18" charset="0"/>
              </a:rPr>
              <a:t>облака слов и использование </a:t>
            </a:r>
            <a:r>
              <a:rPr lang="ru-RU" sz="2200" dirty="0" err="1">
                <a:latin typeface="Palatino Linotype" panose="02040502050505030304" pitchFamily="18" charset="0"/>
              </a:rPr>
              <a:t>инфографики</a:t>
            </a:r>
            <a:endParaRPr lang="ru-RU" sz="2200" dirty="0">
              <a:latin typeface="Palatino Linotype" panose="02040502050505030304" pitchFamily="18" charset="0"/>
            </a:endParaRPr>
          </a:p>
          <a:p>
            <a:r>
              <a:rPr lang="ru-RU" sz="2200" dirty="0">
                <a:latin typeface="Palatino Linotype" panose="02040502050505030304" pitchFamily="18" charset="0"/>
              </a:rPr>
              <a:t>работа со скрытыми смыслами в пословицах, метафорах, мемах  и т.д.</a:t>
            </a:r>
          </a:p>
          <a:p>
            <a:r>
              <a:rPr lang="ru-RU" sz="2200" dirty="0">
                <a:latin typeface="Palatino Linotype" panose="02040502050505030304" pitchFamily="18" charset="0"/>
              </a:rPr>
              <a:t>просмотр и обсуждение видеофильмов, прослушивание аудиоматериалов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74D1EB-99B4-4AB6-8381-F8AA646CB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7" t="39547" r="5405" b="8251"/>
          <a:stretch/>
        </p:blipFill>
        <p:spPr>
          <a:xfrm rot="10800000">
            <a:off x="0" y="0"/>
            <a:ext cx="3079806" cy="43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3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C25E7BCC-F4C2-48B2-AB67-FFA49C118F81}"/>
              </a:ext>
            </a:extLst>
          </p:cNvPr>
          <p:cNvSpPr txBox="1"/>
          <p:nvPr/>
        </p:nvSpPr>
        <p:spPr>
          <a:xfrm>
            <a:off x="252918" y="231990"/>
            <a:ext cx="38536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>
                <a:solidFill>
                  <a:srgbClr val="FEC359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</a:lstStyle>
          <a:p>
            <a:r>
              <a:rPr lang="ru-RU" sz="3600" dirty="0" err="1">
                <a:solidFill>
                  <a:srgbClr val="FFC000"/>
                </a:solidFill>
              </a:rPr>
              <a:t>Геймификация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84963" y="2055726"/>
            <a:ext cx="5998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EEEFF4"/>
                </a:solidFill>
                <a:latin typeface="Playfair Display" charset="-52"/>
              </a:rPr>
              <a:t>Геймификация</a:t>
            </a:r>
            <a:r>
              <a:rPr lang="ru-RU" b="1" dirty="0">
                <a:solidFill>
                  <a:srgbClr val="EEEFF4"/>
                </a:solidFill>
                <a:latin typeface="Playfair Display" charset="-52"/>
              </a:rPr>
              <a:t> </a:t>
            </a:r>
            <a:r>
              <a:rPr lang="ru-RU" dirty="0">
                <a:solidFill>
                  <a:srgbClr val="EEEFF4"/>
                </a:solidFill>
                <a:latin typeface="Playfair Display" charset="-52"/>
              </a:rPr>
              <a:t>(от англ. </a:t>
            </a:r>
            <a:r>
              <a:rPr lang="ru-RU" dirty="0" err="1">
                <a:solidFill>
                  <a:srgbClr val="EEEFF4"/>
                </a:solidFill>
                <a:latin typeface="Playfair Display" charset="-52"/>
              </a:rPr>
              <a:t>gamification</a:t>
            </a:r>
            <a:r>
              <a:rPr lang="ru-RU" dirty="0">
                <a:solidFill>
                  <a:srgbClr val="EEEFF4"/>
                </a:solidFill>
                <a:latin typeface="Playfair Display" charset="-52"/>
              </a:rPr>
              <a:t>, </a:t>
            </a:r>
            <a:r>
              <a:rPr lang="ru-RU" dirty="0" err="1">
                <a:solidFill>
                  <a:srgbClr val="EEEFF4"/>
                </a:solidFill>
                <a:latin typeface="Playfair Display" charset="-52"/>
              </a:rPr>
              <a:t>игрофикация</a:t>
            </a:r>
            <a:r>
              <a:rPr lang="ru-RU" dirty="0">
                <a:solidFill>
                  <a:srgbClr val="EEEFF4"/>
                </a:solidFill>
                <a:latin typeface="Playfair Display" charset="-52"/>
              </a:rPr>
              <a:t>) - в широком смысле понимается как использование игровых методов для решения задач, возникающих в рамках неигровых процессов,</a:t>
            </a:r>
          </a:p>
          <a:p>
            <a:r>
              <a:rPr lang="ru-RU" dirty="0">
                <a:solidFill>
                  <a:srgbClr val="EEEFF4"/>
                </a:solidFill>
                <a:latin typeface="Playfair Display" charset="-52"/>
              </a:rPr>
              <a:t>в педагогике это применение игровых механик в образовательном процессе.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25685" y="1498059"/>
            <a:ext cx="8715983" cy="3404681"/>
          </a:xfrm>
          <a:prstGeom prst="roundRect">
            <a:avLst/>
          </a:prstGeom>
          <a:noFill/>
          <a:ln w="28575" cap="flat">
            <a:solidFill>
              <a:srgbClr val="EEEFF4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" name="Рисунок 11" descr="8AEBA666-A18A-4EC8-8D09-BFFDDCE925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9621" y="2044430"/>
            <a:ext cx="5212404" cy="5212404"/>
          </a:xfrm>
          <a:prstGeom prst="rect">
            <a:avLst/>
          </a:prstGeom>
        </p:spPr>
      </p:pic>
      <p:sp>
        <p:nvSpPr>
          <p:cNvPr id="13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CED02380-D21B-41B9-9268-BDE34782D9CB}"/>
              </a:ext>
            </a:extLst>
          </p:cNvPr>
          <p:cNvSpPr/>
          <p:nvPr/>
        </p:nvSpPr>
        <p:spPr>
          <a:xfrm rot="5400000" flipH="1">
            <a:off x="1952521" y="-989486"/>
            <a:ext cx="63845" cy="3968888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238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E660F-F109-A3DE-1EED-88BEB13A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1" y="-223598"/>
            <a:ext cx="10515600" cy="132556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C000"/>
                </a:solidFill>
                <a:latin typeface="Playfair Display Black"/>
                <a:sym typeface="Playfair Display Black"/>
              </a:rPr>
              <a:t>Основные вызовы преподавателя РКИ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6DB3A-50CE-3EAF-8E3D-AD11CE77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Удерживание внимания на онлайн-занятиях;</a:t>
            </a:r>
          </a:p>
          <a:p>
            <a:r>
              <a:rPr lang="ru-RU" dirty="0"/>
              <a:t>Индивидуальная работа на занятиях;</a:t>
            </a:r>
          </a:p>
          <a:p>
            <a:r>
              <a:rPr lang="ru-RU" dirty="0"/>
              <a:t>Использование современных цифровых образовательных ресурсов;</a:t>
            </a:r>
          </a:p>
          <a:p>
            <a:r>
              <a:rPr lang="ru-RU" dirty="0"/>
              <a:t>Использование игровых технологий на занятиях;</a:t>
            </a:r>
          </a:p>
          <a:p>
            <a:r>
              <a:rPr lang="ru-RU" dirty="0"/>
              <a:t>Частая смена деятельности на занятии и форм усвоения материала;</a:t>
            </a:r>
          </a:p>
          <a:p>
            <a:r>
              <a:rPr lang="ru-RU" dirty="0"/>
              <a:t>Использование интерактивных методов.</a:t>
            </a:r>
          </a:p>
          <a:p>
            <a:endParaRPr lang="ru-RU" dirty="0"/>
          </a:p>
        </p:txBody>
      </p:sp>
      <p:sp>
        <p:nvSpPr>
          <p:cNvPr id="5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CBD2FDB9-9DD8-7AB5-DB7B-A8ACA6C0264B}"/>
              </a:ext>
            </a:extLst>
          </p:cNvPr>
          <p:cNvSpPr/>
          <p:nvPr/>
        </p:nvSpPr>
        <p:spPr>
          <a:xfrm rot="5400000">
            <a:off x="5640056" y="-4750710"/>
            <a:ext cx="73690" cy="11353802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2">
            <a:extLst>
              <a:ext uri="{FF2B5EF4-FFF2-40B4-BE49-F238E27FC236}">
                <a16:creationId xmlns:a16="http://schemas.microsoft.com/office/drawing/2014/main" id="{6B30926F-48C6-4B8E-9823-055A763C7C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7DD33BAF-63A5-499A-B50D-1F30007B1A32}"/>
              </a:ext>
            </a:extLst>
          </p:cNvPr>
          <p:cNvSpPr/>
          <p:nvPr/>
        </p:nvSpPr>
        <p:spPr>
          <a:xfrm rot="5400000">
            <a:off x="3396932" y="-2437110"/>
            <a:ext cx="638068" cy="7431932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73D34-87B4-4342-B9E5-284B9E53B0C9}"/>
              </a:ext>
            </a:extLst>
          </p:cNvPr>
          <p:cNvSpPr txBox="1"/>
          <p:nvPr/>
        </p:nvSpPr>
        <p:spPr>
          <a:xfrm>
            <a:off x="884382" y="0"/>
            <a:ext cx="10802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altLang="en-US" sz="2000" b="1" dirty="0">
                <a:solidFill>
                  <a:srgbClr val="FFFFFF"/>
                </a:solidFill>
                <a:latin typeface="Playfair Display Black" charset="-52"/>
              </a:rPr>
            </a:br>
            <a:r>
              <a:rPr lang="ru-RU" altLang="en-US" sz="2000" b="1" dirty="0">
                <a:solidFill>
                  <a:srgbClr val="FFFFFF"/>
                </a:solidFill>
                <a:latin typeface="Playfair Display Black" charset="-52"/>
              </a:rPr>
              <a:t>Приглашаем всех желающих на обучение в </a:t>
            </a:r>
            <a:r>
              <a:rPr lang="ru-RU" altLang="en-US" sz="2000" b="1" dirty="0">
                <a:solidFill>
                  <a:schemeClr val="bg1"/>
                </a:solidFill>
                <a:latin typeface="Playfair Display Black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Учебный центр русского языка МГУ</a:t>
            </a:r>
            <a:endParaRPr lang="ru-RU" sz="2000" b="1" dirty="0">
              <a:solidFill>
                <a:schemeClr val="bg1"/>
              </a:solidFill>
              <a:latin typeface="Playfair Display Black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614FE-DCA1-49A1-BD9E-39399294D30A}"/>
              </a:ext>
            </a:extLst>
          </p:cNvPr>
          <p:cNvSpPr txBox="1"/>
          <p:nvPr/>
        </p:nvSpPr>
        <p:spPr>
          <a:xfrm>
            <a:off x="225337" y="1099198"/>
            <a:ext cx="7237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en-US" b="1" dirty="0">
                <a:solidFill>
                  <a:srgbClr val="002060"/>
                </a:solidFill>
                <a:latin typeface="Playfair Display" charset="-52"/>
              </a:rPr>
              <a:t>СТАНЬТЕ ДИПЛОМИРОВАННЫМ ПРЕПОДАВАТЕЛЕМ РКИ: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64431" y="3441389"/>
            <a:ext cx="6298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Дистанционный курс </a:t>
            </a:r>
            <a:r>
              <a:rPr lang="ru-RU" sz="1400" b="1" dirty="0">
                <a:solidFill>
                  <a:srgbClr val="FFC000"/>
                </a:solidFill>
                <a:latin typeface="Playfair Display" charset="-52"/>
              </a:rPr>
              <a:t>«Цифровые технологии в преподавании РКИ»</a:t>
            </a:r>
            <a:endParaRPr lang="ru-RU" sz="1400" dirty="0">
              <a:solidFill>
                <a:srgbClr val="FFC000"/>
              </a:solidFill>
              <a:latin typeface="Playfair Display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4431" y="227490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Дистанционная программа «Методика преподавания РКИ»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Диплом о профессиональной переподготовке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350 часов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45 000 РУБ.</a:t>
            </a:r>
            <a:endParaRPr lang="ru-RU" sz="1600" b="1" dirty="0"/>
          </a:p>
        </p:txBody>
      </p:sp>
      <p:pic>
        <p:nvPicPr>
          <p:cNvPr id="16" name="Рисунок 15" descr="Иллюстрация_без_названия (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2456" y="959822"/>
            <a:ext cx="6133805" cy="6131642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F67C0AD-5DD5-F422-B311-F1303D564F74}"/>
              </a:ext>
            </a:extLst>
          </p:cNvPr>
          <p:cNvSpPr/>
          <p:nvPr/>
        </p:nvSpPr>
        <p:spPr>
          <a:xfrm>
            <a:off x="291728" y="4756700"/>
            <a:ext cx="512684" cy="512684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DFCD4-CC08-945D-F273-F7510D8E5B09}"/>
              </a:ext>
            </a:extLst>
          </p:cNvPr>
          <p:cNvSpPr txBox="1"/>
          <p:nvPr/>
        </p:nvSpPr>
        <p:spPr>
          <a:xfrm>
            <a:off x="362092" y="4623081"/>
            <a:ext cx="332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en-US" sz="3600" b="1" dirty="0">
                <a:solidFill>
                  <a:srgbClr val="002060"/>
                </a:solidFill>
                <a:latin typeface="Playfair Display Black" pitchFamily="2" charset="0"/>
              </a:rPr>
              <a:t>3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405056D-87E5-4DA4-A5A8-062E91AAE5F7}"/>
              </a:ext>
            </a:extLst>
          </p:cNvPr>
          <p:cNvSpPr/>
          <p:nvPr/>
        </p:nvSpPr>
        <p:spPr>
          <a:xfrm>
            <a:off x="281842" y="3406122"/>
            <a:ext cx="512684" cy="512684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18FFA67-578F-41F6-80A3-AB7E12699A37}"/>
              </a:ext>
            </a:extLst>
          </p:cNvPr>
          <p:cNvSpPr/>
          <p:nvPr/>
        </p:nvSpPr>
        <p:spPr>
          <a:xfrm>
            <a:off x="1164431" y="189404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Дистанционный курс по </a:t>
            </a:r>
            <a:r>
              <a:rPr lang="ru-RU" sz="1400" b="1" dirty="0">
                <a:solidFill>
                  <a:srgbClr val="FFC000"/>
                </a:solidFill>
                <a:latin typeface="Playfair Display" charset="-52"/>
              </a:rPr>
              <a:t>общей методике РКИ</a:t>
            </a:r>
            <a:endParaRPr lang="ru-RU" sz="1400" dirty="0">
              <a:solidFill>
                <a:srgbClr val="FFC000"/>
              </a:solidFill>
              <a:latin typeface="Playfair Display" charset="-52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33238F5-DFB2-4399-8C2C-FA4B34BAFD49}"/>
              </a:ext>
            </a:extLst>
          </p:cNvPr>
          <p:cNvSpPr/>
          <p:nvPr/>
        </p:nvSpPr>
        <p:spPr>
          <a:xfrm>
            <a:off x="291728" y="1804875"/>
            <a:ext cx="512684" cy="512684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1DE797-6222-4341-813B-CB9B618A2E40}"/>
              </a:ext>
            </a:extLst>
          </p:cNvPr>
          <p:cNvSpPr txBox="1"/>
          <p:nvPr/>
        </p:nvSpPr>
        <p:spPr>
          <a:xfrm>
            <a:off x="370866" y="1675414"/>
            <a:ext cx="332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002060"/>
                </a:solidFill>
                <a:latin typeface="Playfair Display Black" pitchFamily="2" charset="0"/>
              </a:rPr>
              <a:t>1</a:t>
            </a:r>
            <a:endParaRPr lang="ru-RU" altLang="en-US" sz="3600" b="1" dirty="0">
              <a:solidFill>
                <a:srgbClr val="002060"/>
              </a:solidFill>
              <a:latin typeface="Playfair Display Black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66EE73-33B7-4407-B47B-DEB51C399A34}"/>
              </a:ext>
            </a:extLst>
          </p:cNvPr>
          <p:cNvSpPr txBox="1"/>
          <p:nvPr/>
        </p:nvSpPr>
        <p:spPr>
          <a:xfrm>
            <a:off x="331354" y="3282334"/>
            <a:ext cx="332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en-US" sz="3600" b="1" dirty="0">
                <a:solidFill>
                  <a:srgbClr val="002060"/>
                </a:solidFill>
                <a:latin typeface="Playfair Display Black" pitchFamily="2" charset="0"/>
              </a:rPr>
              <a:t>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B8472CF-0E0A-40C7-A6B8-B84AFD1E3A48}"/>
              </a:ext>
            </a:extLst>
          </p:cNvPr>
          <p:cNvSpPr/>
          <p:nvPr/>
        </p:nvSpPr>
        <p:spPr>
          <a:xfrm>
            <a:off x="1164431" y="4746164"/>
            <a:ext cx="6779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Дистанционный курс </a:t>
            </a:r>
            <a:r>
              <a:rPr lang="ru-RU" sz="1400" b="1" dirty="0">
                <a:solidFill>
                  <a:srgbClr val="FFC000"/>
                </a:solidFill>
                <a:latin typeface="Playfair Display" charset="-52"/>
              </a:rPr>
              <a:t>«Читаем, пишем, говорим, слышим: взаимосвязанное обучение видам речевой деятельности»</a:t>
            </a:r>
            <a:endParaRPr lang="ru-RU" sz="1400" dirty="0">
              <a:solidFill>
                <a:srgbClr val="FFC000"/>
              </a:solidFill>
              <a:latin typeface="Playfair Display" charset="-52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3D1CD3E-730A-4C23-A295-EB40538096C9}"/>
              </a:ext>
            </a:extLst>
          </p:cNvPr>
          <p:cNvSpPr/>
          <p:nvPr/>
        </p:nvSpPr>
        <p:spPr>
          <a:xfrm>
            <a:off x="1363640" y="5221771"/>
            <a:ext cx="5869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Удостоверение о повышении квалификации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230 часов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15 000 РУБ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6B87E62-0D7C-4B58-A46E-1BE48316ABFA}"/>
              </a:ext>
            </a:extLst>
          </p:cNvPr>
          <p:cNvSpPr/>
          <p:nvPr/>
        </p:nvSpPr>
        <p:spPr>
          <a:xfrm>
            <a:off x="1160658" y="3749166"/>
            <a:ext cx="5869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Удостоверение о повышении квалификации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Playfair Display" charset="-52"/>
              </a:rPr>
              <a:t>72 </a:t>
            </a:r>
            <a:r>
              <a:rPr lang="ru-RU" sz="1400" dirty="0">
                <a:solidFill>
                  <a:srgbClr val="FFFFFF"/>
                </a:solidFill>
                <a:latin typeface="Playfair Display" charset="-52"/>
              </a:rPr>
              <a:t>часа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latin typeface="Playfair Display" charset="-52"/>
              </a:rPr>
              <a:t>12 000 РУБ</a:t>
            </a:r>
          </a:p>
        </p:txBody>
      </p:sp>
    </p:spTree>
    <p:extLst>
      <p:ext uri="{BB962C8B-B14F-4D97-AF65-F5344CB8AC3E}">
        <p14:creationId xmlns:p14="http://schemas.microsoft.com/office/powerpoint/2010/main" val="394937321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6225</TotalTime>
  <Words>494</Words>
  <Application>Microsoft Office PowerPoint</Application>
  <PresentationFormat>Широкоэкранный</PresentationFormat>
  <Paragraphs>72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Calibri</vt:lpstr>
      <vt:lpstr>Playfair Display</vt:lpstr>
      <vt:lpstr>Playfair Display Black</vt:lpstr>
      <vt:lpstr>Arial</vt:lpstr>
      <vt:lpstr>Helvetica</vt:lpstr>
      <vt:lpstr>Times New Roman</vt:lpstr>
      <vt:lpstr>Calibri Light</vt:lpstr>
      <vt:lpstr>Palatino Linotype</vt:lpstr>
      <vt:lpstr>Тема Office</vt:lpstr>
      <vt:lpstr>Презентация PowerPoint</vt:lpstr>
      <vt:lpstr>Презентация PowerPoint</vt:lpstr>
      <vt:lpstr>Презентация PowerPoint</vt:lpstr>
      <vt:lpstr>Индивидуализация обучения</vt:lpstr>
      <vt:lpstr>«Безграмотными в 21 веке будут не те, кто  не умеет писать и читать, а те, кто не умеет учиться, разучиваться и переучиваться»  Э. Тоффлер, философ, социолог, футуролог </vt:lpstr>
      <vt:lpstr>Интерактивные методы  на занятиях по РКИ </vt:lpstr>
      <vt:lpstr>Презентация PowerPoint</vt:lpstr>
      <vt:lpstr>Основные вызовы преподавателя РКИ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Совершенный и несовершенный  вид глагола</dc:title>
  <dc:creator>Александра Стадник</dc:creator>
  <cp:lastModifiedBy>РЯ МГУ Учебный центр</cp:lastModifiedBy>
  <cp:revision>87</cp:revision>
  <dcterms:created xsi:type="dcterms:W3CDTF">2021-01-12T17:53:18Z</dcterms:created>
  <dcterms:modified xsi:type="dcterms:W3CDTF">2023-11-29T11:59:23Z</dcterms:modified>
</cp:coreProperties>
</file>