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9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9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0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1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7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1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8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2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23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4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E1656E-FE93-4F40-B7B0-4FA26D364241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B9205-9BD3-8C4F-B937-47B41D4B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5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lib.rudn.ru/book/viewpdf/67d170626aa39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0" y="0"/>
            <a:ext cx="7221912" cy="5478168"/>
          </a:xfrm>
          <a:prstGeom prst="rect">
            <a:avLst/>
          </a:prstGeom>
        </p:spPr>
      </p:pic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846"/>
            <a:ext cx="12192000" cy="38671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54605" y="2967504"/>
            <a:ext cx="8183395" cy="12623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>СПЕЦКУРС «ОСНОВЫ ПЕРЕВОДА» ДЛЯ СТУДЕНТОВ,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ИЗУЧАЮЩИХ РУССКИЙ ЯЗЫК КАК ИНОСТРАННЫЙ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д</a:t>
            </a:r>
            <a:r>
              <a:rPr lang="ru-RU" sz="2400" dirty="0">
                <a:solidFill>
                  <a:schemeClr val="bg1"/>
                </a:solidFill>
              </a:rPr>
              <a:t>оцент кафедры русского языка № 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 института русского языка РУДН</a:t>
            </a:r>
            <a:endParaRPr lang="ru-RU" sz="2400" dirty="0">
              <a:solidFill>
                <a:schemeClr val="bg1"/>
              </a:solidFill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Свешникова Ольга Андреевна</a:t>
            </a:r>
          </a:p>
          <a:p>
            <a:pPr algn="r"/>
            <a:r>
              <a:rPr lang="en-US" sz="2400" dirty="0" err="1">
                <a:solidFill>
                  <a:schemeClr val="bg1"/>
                </a:solidFill>
              </a:rPr>
              <a:t>s</a:t>
            </a:r>
            <a:r>
              <a:rPr lang="en-US" sz="2400" dirty="0" err="1">
                <a:solidFill>
                  <a:schemeClr val="bg1"/>
                </a:solidFill>
              </a:rPr>
              <a:t>veshnikova_oa@pfur.ru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								</a:t>
            </a:r>
            <a:r>
              <a:rPr lang="ru-RU" sz="2400" dirty="0" smtClean="0">
                <a:solidFill>
                  <a:schemeClr val="bg1"/>
                </a:solidFill>
              </a:rPr>
              <a:t>20 ноября 2025 г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01943" y="144107"/>
            <a:ext cx="7193157" cy="115900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93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endParaRPr lang="en-US" sz="2933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1" y="3074160"/>
            <a:ext cx="3806283" cy="6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57" y="0"/>
            <a:ext cx="5541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08" y="1202196"/>
            <a:ext cx="5534292" cy="418782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51" y="522514"/>
            <a:ext cx="5458092" cy="61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В теме «Перестановки» студенты ещё раз повторят синтаксис: обстоятельства, дополнение (объект), определение. Даётся краткий теоретический комментарий к каждой теме.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399"/>
            <a:ext cx="6781800" cy="2032000"/>
          </a:xfr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89" y="4567464"/>
            <a:ext cx="6934200" cy="12446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5909130"/>
            <a:ext cx="6769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4" y="557625"/>
            <a:ext cx="5771674" cy="5496832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7625"/>
            <a:ext cx="5417662" cy="61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0"/>
            <a:ext cx="5932504" cy="535178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1" y="603250"/>
            <a:ext cx="5996939" cy="53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97" y="190498"/>
            <a:ext cx="5540670" cy="6027421"/>
          </a:xfrm>
        </p:spPr>
      </p:pic>
    </p:spTree>
    <p:extLst>
      <p:ext uri="{BB962C8B-B14F-4D97-AF65-F5344CB8AC3E}">
        <p14:creationId xmlns:p14="http://schemas.microsoft.com/office/powerpoint/2010/main" val="2445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16" y="1082040"/>
            <a:ext cx="5831984" cy="4685432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040"/>
            <a:ext cx="6315385" cy="45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369694"/>
            <a:ext cx="5575300" cy="334518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80" y="369694"/>
            <a:ext cx="6027420" cy="625879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3714873"/>
            <a:ext cx="5575300" cy="2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37" y="352425"/>
            <a:ext cx="6145363" cy="592588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0" y="371809"/>
            <a:ext cx="5755317" cy="58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1" y="1061085"/>
            <a:ext cx="5539686" cy="390974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8" y="398145"/>
            <a:ext cx="5962552" cy="56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396" y="30480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</a:t>
            </a:r>
            <a:r>
              <a:rPr lang="ru-RU" dirty="0" smtClean="0"/>
              <a:t>ели спецкурса «Теория и практика перевода»: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8" y="1556657"/>
            <a:ext cx="10022566" cy="562791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dirty="0"/>
              <a:t>умения быстро переключаться с одного языка на другой, основанного, с одной стороны, на полноценном владении родным (английским) языком и достаточном владении изучаемым (русским) языком, а с другой стороны </a:t>
            </a:r>
            <a:r>
              <a:rPr lang="ru-RU" dirty="0">
                <a:sym typeface="Symbol" charset="2"/>
              </a:rPr>
              <a:t></a:t>
            </a:r>
            <a:r>
              <a:rPr lang="ru-RU" dirty="0"/>
              <a:t> на знании соотносительных способов передачи идентичных значений в сопоставляемых языках;</a:t>
            </a:r>
          </a:p>
          <a:p>
            <a:pPr lvl="0"/>
            <a:r>
              <a:rPr lang="ru-RU" dirty="0"/>
              <a:t>ознакомление учащихся с теоретическими основами переводческой практики;</a:t>
            </a:r>
          </a:p>
          <a:p>
            <a:pPr lvl="0"/>
            <a:r>
              <a:rPr lang="ru-RU" dirty="0"/>
              <a:t>формирование базовых переводческих умений и навыков (базовой переводческой компетенции) на лингвистическом материале, где используется общелитературный и общенаучный язык в письменной форме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3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77" y="1866900"/>
            <a:ext cx="5371258" cy="3124200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35" y="0"/>
            <a:ext cx="639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6968" y="-19049"/>
            <a:ext cx="9978346" cy="121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Повторяем </a:t>
            </a:r>
            <a:r>
              <a:rPr lang="ru-RU" sz="3600" dirty="0" smtClean="0"/>
              <a:t>части </a:t>
            </a:r>
            <a:r>
              <a:rPr lang="ru-RU" sz="3600" dirty="0"/>
              <a:t>речи в русском </a:t>
            </a:r>
            <a:r>
              <a:rPr lang="ru-RU" sz="3600" dirty="0" smtClean="0"/>
              <a:t>языке</a:t>
            </a:r>
            <a:endParaRPr lang="ru-RU" sz="36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68" y="1056724"/>
            <a:ext cx="4192847" cy="580127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95" y="1200152"/>
            <a:ext cx="5785499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80" y="0"/>
            <a:ext cx="4806099" cy="6807908"/>
          </a:xfr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0" y="0"/>
            <a:ext cx="4652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31" y="265176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Благодарю за внимание!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Свешникова </a:t>
            </a:r>
            <a:r>
              <a:rPr lang="ru-RU" dirty="0"/>
              <a:t>Ольга Андреевна</a:t>
            </a:r>
            <a:br>
              <a:rPr lang="ru-RU" dirty="0"/>
            </a:br>
            <a:r>
              <a:rPr lang="ru-RU" dirty="0" err="1"/>
              <a:t>sveshnikova_oa@pfur.ru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9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226" y="195943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</a:t>
            </a:r>
            <a:r>
              <a:rPr lang="ru-RU" dirty="0" smtClean="0"/>
              <a:t>адачи курса «Теория и практика перевода»: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682" y="1458687"/>
            <a:ext cx="10018713" cy="57367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углубление </a:t>
            </a:r>
            <a:r>
              <a:rPr lang="ru-RU" dirty="0"/>
              <a:t>и расширение знания теоретических основ переводческой деятельности на материале текстов учебно-профессиональной сферы;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и совершенствование базовых переводческих умений и навыков на материале текстов учебно-профессиональной сферы;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умения составить на родном языке / языке-посреднике резюме, аннотацию, реферат, реферат-обзор текстов по специальности;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умения выявлять сопоставительные характеристики правил построения текстов жесткой структуры на контактирующих языках; 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умения пользоваться общими терминологическими словарями, специальными справочниками и другими источниками информации;</a:t>
            </a:r>
          </a:p>
          <a:p>
            <a:r>
              <a:rPr lang="ru-RU" dirty="0" smtClean="0"/>
              <a:t>овладение </a:t>
            </a:r>
            <a:r>
              <a:rPr lang="ru-RU" dirty="0"/>
              <a:t>минимумом общенаучной и специальной лексики на родном языке / языке-посреднике.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26" y="-217714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сновы теории перевода: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286" y="1077686"/>
            <a:ext cx="10784567" cy="5780314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сущность </a:t>
            </a:r>
            <a:r>
              <a:rPr lang="ru-RU" sz="2600" dirty="0"/>
              <a:t>перевода; </a:t>
            </a:r>
            <a:endParaRPr lang="ru-RU" sz="2600" dirty="0" smtClean="0"/>
          </a:p>
          <a:p>
            <a:r>
              <a:rPr lang="ru-RU" sz="2600" dirty="0" smtClean="0"/>
              <a:t>виды </a:t>
            </a:r>
            <a:r>
              <a:rPr lang="ru-RU" sz="2600" dirty="0"/>
              <a:t>перевода; </a:t>
            </a:r>
            <a:endParaRPr lang="ru-RU" sz="2600" dirty="0" smtClean="0"/>
          </a:p>
          <a:p>
            <a:r>
              <a:rPr lang="ru-RU" sz="2600" dirty="0" smtClean="0"/>
              <a:t>основные </a:t>
            </a:r>
            <a:r>
              <a:rPr lang="ru-RU" sz="2600" dirty="0"/>
              <a:t>типы словарей и справочников, необходимых переводчику; </a:t>
            </a:r>
            <a:endParaRPr lang="ru-RU" sz="2600" dirty="0" smtClean="0"/>
          </a:p>
          <a:p>
            <a:r>
              <a:rPr lang="ru-RU" sz="2600" dirty="0" smtClean="0"/>
              <a:t>понятие </a:t>
            </a:r>
            <a:r>
              <a:rPr lang="ru-RU" sz="2600" dirty="0"/>
              <a:t>о единице перевода; </a:t>
            </a:r>
            <a:endParaRPr lang="ru-RU" sz="2600" dirty="0" smtClean="0"/>
          </a:p>
          <a:p>
            <a:r>
              <a:rPr lang="ru-RU" sz="2600" dirty="0" smtClean="0"/>
              <a:t>перевод </a:t>
            </a:r>
            <a:r>
              <a:rPr lang="ru-RU" sz="2600" dirty="0"/>
              <a:t>на уровне фонем; </a:t>
            </a:r>
            <a:endParaRPr lang="ru-RU" sz="2600" dirty="0" smtClean="0"/>
          </a:p>
          <a:p>
            <a:r>
              <a:rPr lang="ru-RU" sz="2600" dirty="0" smtClean="0"/>
              <a:t>транскрипция </a:t>
            </a:r>
            <a:r>
              <a:rPr lang="ru-RU" sz="2600" dirty="0"/>
              <a:t>и транслитерация; </a:t>
            </a:r>
            <a:endParaRPr lang="ru-RU" sz="2600" dirty="0" smtClean="0"/>
          </a:p>
          <a:p>
            <a:r>
              <a:rPr lang="ru-RU" sz="2600" dirty="0" smtClean="0"/>
              <a:t>перевод </a:t>
            </a:r>
            <a:r>
              <a:rPr lang="ru-RU" sz="2600" dirty="0"/>
              <a:t>на уровне морфем; перевод на уровне слова; </a:t>
            </a:r>
            <a:endParaRPr lang="ru-RU" sz="2600" dirty="0" smtClean="0"/>
          </a:p>
          <a:p>
            <a:r>
              <a:rPr lang="ru-RU" sz="2600" dirty="0" smtClean="0"/>
              <a:t>дословный</a:t>
            </a:r>
            <a:r>
              <a:rPr lang="ru-RU" sz="2600" dirty="0"/>
              <a:t>, или буквальный перевод, буквализмы; </a:t>
            </a:r>
            <a:endParaRPr lang="ru-RU" sz="2600" dirty="0" smtClean="0"/>
          </a:p>
          <a:p>
            <a:r>
              <a:rPr lang="ru-RU" sz="2600" dirty="0" smtClean="0"/>
              <a:t>перевод </a:t>
            </a:r>
            <a:r>
              <a:rPr lang="ru-RU" sz="2600" dirty="0"/>
              <a:t>на уровне предложения и целого текста; </a:t>
            </a:r>
            <a:endParaRPr lang="ru-RU" sz="2600" dirty="0" smtClean="0"/>
          </a:p>
          <a:p>
            <a:r>
              <a:rPr lang="ru-RU" sz="2600" dirty="0" smtClean="0"/>
              <a:t>понятие </a:t>
            </a:r>
            <a:r>
              <a:rPr lang="ru-RU" sz="2600" dirty="0"/>
              <a:t>реалий и способы их передачи (</a:t>
            </a:r>
            <a:r>
              <a:rPr lang="ru-RU" sz="2600" dirty="0" err="1"/>
              <a:t>беспереводное</a:t>
            </a:r>
            <a:r>
              <a:rPr lang="ru-RU" sz="2600" dirty="0"/>
              <a:t> заимствование, калькирование, </a:t>
            </a:r>
            <a:r>
              <a:rPr lang="ru-RU" sz="2600" dirty="0" err="1"/>
              <a:t>гиперонимическая</a:t>
            </a:r>
            <a:r>
              <a:rPr lang="ru-RU" sz="2600" dirty="0"/>
              <a:t> замена, замена функциональным аналогом, описательный перевод); </a:t>
            </a:r>
            <a:endParaRPr lang="ru-RU" sz="2600" dirty="0" smtClean="0"/>
          </a:p>
          <a:p>
            <a:r>
              <a:rPr lang="ru-RU" sz="2600" dirty="0" smtClean="0"/>
              <a:t>переводческие </a:t>
            </a:r>
            <a:r>
              <a:rPr lang="ru-RU" sz="2600" dirty="0"/>
              <a:t>трансформации: перестановки, замены, добавления, опущения; основные виды лексических замен: конкретизация, генерализация, прием смыслового развития, целостное переосмысление; эквиваленты и вариантные соответствия; </a:t>
            </a:r>
            <a:endParaRPr lang="ru-RU" sz="2600" dirty="0" smtClean="0"/>
          </a:p>
          <a:p>
            <a:r>
              <a:rPr lang="ru-RU" sz="2600" dirty="0" smtClean="0"/>
              <a:t>потенциальное </a:t>
            </a:r>
            <a:r>
              <a:rPr lang="ru-RU" sz="2600" dirty="0"/>
              <a:t>и контекстуальное значение слова; </a:t>
            </a:r>
            <a:endParaRPr lang="ru-RU" sz="2600" dirty="0" smtClean="0"/>
          </a:p>
          <a:p>
            <a:r>
              <a:rPr lang="ru-RU" sz="2600" dirty="0" smtClean="0"/>
              <a:t>использование </a:t>
            </a:r>
            <a:r>
              <a:rPr lang="ru-RU" sz="2600" dirty="0"/>
              <a:t>синонимии и антонимии в процессе перевода передача интернациональной лексики </a:t>
            </a:r>
          </a:p>
          <a:p>
            <a:r>
              <a:rPr lang="ru-RU" sz="2600" dirty="0" smtClean="0"/>
              <a:t>«ложные </a:t>
            </a:r>
            <a:r>
              <a:rPr lang="ru-RU" sz="2600" dirty="0"/>
              <a:t>друзья переводчика».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825" y="0"/>
            <a:ext cx="10018713" cy="1752599"/>
          </a:xfrm>
        </p:spPr>
        <p:txBody>
          <a:bodyPr/>
          <a:lstStyle/>
          <a:p>
            <a:r>
              <a:rPr lang="ru-RU" dirty="0" smtClean="0"/>
              <a:t>Грамматические проблемы перевода: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97429"/>
            <a:ext cx="10018713" cy="5736771"/>
          </a:xfrm>
        </p:spPr>
        <p:txBody>
          <a:bodyPr>
            <a:normAutofit/>
          </a:bodyPr>
          <a:lstStyle/>
          <a:p>
            <a:r>
              <a:rPr lang="ru-RU" dirty="0" smtClean="0"/>
              <a:t>грамматические трансформации в процессе перевода: изменение конструкций, замена </a:t>
            </a:r>
            <a:r>
              <a:rPr lang="ru-RU" dirty="0"/>
              <a:t>частей речи и членов предложения, </a:t>
            </a:r>
            <a:r>
              <a:rPr lang="ru-RU" dirty="0" smtClean="0"/>
              <a:t>трансформация </a:t>
            </a:r>
            <a:r>
              <a:rPr lang="ru-RU" dirty="0"/>
              <a:t>сложного предложения в простое и наоборот, </a:t>
            </a:r>
            <a:r>
              <a:rPr lang="ru-RU" dirty="0" smtClean="0"/>
              <a:t>замена </a:t>
            </a:r>
            <a:r>
              <a:rPr lang="ru-RU" dirty="0"/>
              <a:t>сочинения подчинением и наоборот, членение и объединение предложений в процессе перевода; </a:t>
            </a:r>
            <a:endParaRPr lang="ru-RU" dirty="0" smtClean="0"/>
          </a:p>
          <a:p>
            <a:r>
              <a:rPr lang="ru-RU" dirty="0" smtClean="0"/>
              <a:t>перевод </a:t>
            </a:r>
            <a:r>
              <a:rPr lang="ru-RU" dirty="0"/>
              <a:t>беспредложных и предложно-падежных конструкций, выражающих различные смысловые отношения; </a:t>
            </a:r>
            <a:endParaRPr lang="ru-RU" dirty="0" smtClean="0"/>
          </a:p>
          <a:p>
            <a:r>
              <a:rPr lang="ru-RU" dirty="0" smtClean="0"/>
              <a:t>перевод </a:t>
            </a:r>
            <a:r>
              <a:rPr lang="ru-RU" dirty="0"/>
              <a:t>пассивных конструкций.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5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6453" y="1110342"/>
            <a:ext cx="6211889" cy="377734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Учебно-методическое пособие «Теория и практика перевода» [</a:t>
            </a:r>
            <a:r>
              <a:rPr lang="ru-RU" sz="2000" dirty="0" err="1"/>
              <a:t>Маханькова</a:t>
            </a:r>
            <a:r>
              <a:rPr lang="ru-RU" sz="2000" dirty="0"/>
              <a:t>, </a:t>
            </a:r>
            <a:r>
              <a:rPr lang="ru-RU" sz="2000" dirty="0" smtClean="0"/>
              <a:t>Свешникова </a:t>
            </a:r>
            <a:r>
              <a:rPr lang="ru-RU" sz="2000" dirty="0"/>
              <a:t>2021] для иностранных студентов-бакалавров III-IV курсов технических и естественнонаучного профилей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://roslib.rudn.ru/book/viewpdf/67d170626aa39</a:t>
            </a:r>
            <a:r>
              <a:rPr lang="ru-RU" sz="2000" dirty="0"/>
              <a:t> </a:t>
            </a: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198971"/>
            <a:ext cx="2457372" cy="35874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4117599"/>
            <a:ext cx="2457372" cy="245737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914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339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учебно-методического пособия «Теория и практика перевода»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35" y="1186401"/>
            <a:ext cx="4846320" cy="5671599"/>
          </a:xfrm>
        </p:spPr>
      </p:pic>
    </p:spTree>
    <p:extLst>
      <p:ext uri="{BB962C8B-B14F-4D97-AF65-F5344CB8AC3E}">
        <p14:creationId xmlns:p14="http://schemas.microsoft.com/office/powerpoint/2010/main" val="12058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8" y="30624"/>
            <a:ext cx="4499757" cy="666409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99" y="30623"/>
            <a:ext cx="4307115" cy="350403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99" y="3552826"/>
            <a:ext cx="4307115" cy="31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5" y="266626"/>
            <a:ext cx="4939771" cy="349627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36" y="266626"/>
            <a:ext cx="5608772" cy="6186776"/>
          </a:xfrm>
          <a:prstGeom prst="rect">
            <a:avLst/>
          </a:prstGeom>
        </p:spPr>
      </p:pic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6" y="3792758"/>
            <a:ext cx="4939771" cy="2929730"/>
          </a:xfrm>
        </p:spPr>
      </p:pic>
    </p:spTree>
    <p:extLst>
      <p:ext uri="{BB962C8B-B14F-4D97-AF65-F5344CB8AC3E}">
        <p14:creationId xmlns:p14="http://schemas.microsoft.com/office/powerpoint/2010/main" val="1106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218</TotalTime>
  <Words>453</Words>
  <Application>Microsoft Macintosh PowerPoint</Application>
  <PresentationFormat>Широкоэкранный</PresentationFormat>
  <Paragraphs>49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Corbel</vt:lpstr>
      <vt:lpstr>Symbol</vt:lpstr>
      <vt:lpstr>Trebuchet MS</vt:lpstr>
      <vt:lpstr>Arial</vt:lpstr>
      <vt:lpstr>Параллакс</vt:lpstr>
      <vt:lpstr>Презентация PowerPoint</vt:lpstr>
      <vt:lpstr>Цели спецкурса «Теория и практика перевода»:</vt:lpstr>
      <vt:lpstr>Задачи курса «Теория и практика перевода»: </vt:lpstr>
      <vt:lpstr>Основы теории перевода:</vt:lpstr>
      <vt:lpstr>Грамматические проблемы перевода:</vt:lpstr>
      <vt:lpstr>Презентация PowerPoint</vt:lpstr>
      <vt:lpstr>Структура учебно-методического пособия «Теория и практика перевода»  </vt:lpstr>
      <vt:lpstr>Презентация PowerPoint</vt:lpstr>
      <vt:lpstr>Презентация PowerPoint</vt:lpstr>
      <vt:lpstr>Презентация PowerPoint</vt:lpstr>
      <vt:lpstr>Презентация PowerPoint</vt:lpstr>
      <vt:lpstr>В теме «Перестановки» студенты ещё раз повторят синтаксис: обстоятельства, дополнение (объект), определение. Даётся краткий теоретический комментарий к каждой теме.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Благодарю за внимание!      Свешникова Ольга Андреевна sveshnikova_oa@pfur.ru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10</cp:revision>
  <dcterms:created xsi:type="dcterms:W3CDTF">2025-11-17T09:05:13Z</dcterms:created>
  <dcterms:modified xsi:type="dcterms:W3CDTF">2025-11-17T12:44:02Z</dcterms:modified>
</cp:coreProperties>
</file>