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400" r:id="rId2"/>
    <p:sldId id="358" r:id="rId3"/>
    <p:sldId id="384" r:id="rId4"/>
    <p:sldId id="388" r:id="rId5"/>
    <p:sldId id="383" r:id="rId6"/>
    <p:sldId id="385" r:id="rId7"/>
    <p:sldId id="386" r:id="rId8"/>
    <p:sldId id="396" r:id="rId9"/>
    <p:sldId id="397" r:id="rId10"/>
    <p:sldId id="398" r:id="rId11"/>
    <p:sldId id="399" r:id="rId12"/>
    <p:sldId id="401" r:id="rId13"/>
    <p:sldId id="403" r:id="rId14"/>
    <p:sldId id="389" r:id="rId15"/>
    <p:sldId id="395" r:id="rId16"/>
    <p:sldId id="406" r:id="rId17"/>
    <p:sldId id="407" r:id="rId18"/>
    <p:sldId id="408" r:id="rId19"/>
    <p:sldId id="361" r:id="rId20"/>
    <p:sldId id="404" r:id="rId21"/>
    <p:sldId id="422" r:id="rId22"/>
    <p:sldId id="410" r:id="rId23"/>
    <p:sldId id="426" r:id="rId24"/>
    <p:sldId id="427" r:id="rId25"/>
    <p:sldId id="415" r:id="rId26"/>
    <p:sldId id="421" r:id="rId27"/>
    <p:sldId id="419" r:id="rId28"/>
    <p:sldId id="417" r:id="rId29"/>
    <p:sldId id="405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layfair Display Black" panose="020B0604020202020204" charset="-52"/>
      <p:bold r:id="rId36"/>
      <p:boldItalic r:id="rId37"/>
    </p:embeddedFont>
    <p:embeddedFont>
      <p:font typeface="Playfair Display" panose="020B0604020202020204" charset="-52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FEC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4" y="62"/>
      </p:cViewPr>
      <p:guideLst>
        <p:guide orient="horz" pos="2183"/>
        <p:guide pos="3840"/>
        <p:guide pos="393"/>
        <p:guide orient="horz" pos="255"/>
        <p:guide orient="horz" pos="4065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1ACC2-88FE-470E-A552-A80FA2919571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8C0FA-8867-4C68-9E03-B40F527F5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2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F326D-2D27-4C35-B848-47CBFAD42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2045"/>
            <a:ext cx="9144000" cy="94791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EC35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FB23DE-56C7-41E4-AFD9-2ED1E3347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FDE3F-7168-4454-B566-F80C0E516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92715" y="62411"/>
            <a:ext cx="2761696" cy="26368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B09461-B455-4F34-B9E6-71A06E176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761696" cy="26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2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287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2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08672-0262-4D88-A1E8-DA480685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1A085D-773F-4B0C-A306-FB0A7EB9B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70765-3849-4763-9C61-BC242096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731C3-B595-4F0E-AFE5-891CE65B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BDE84-81EC-4EBD-ABC9-DB41284A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8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99A222-1FA6-48A7-BBA2-FB23339FB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3BA9A1-D1BE-4608-BEB2-F53F0B934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C9D1B-ACA4-4438-BFF1-F4E72257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108D5-EF6C-4AF9-8ED2-406D15FB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59FCF7-C8F6-4CAC-8383-4ECE752E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2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>
            <a:extLst>
              <a:ext uri="{FF2B5EF4-FFF2-40B4-BE49-F238E27FC236}">
                <a16:creationId xmlns:a16="http://schemas.microsoft.com/office/drawing/2014/main" id="{67D7E6C7-7948-4881-ADD3-7DEE52961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AF0D8F3-25F9-4F4A-9F16-F9BEE7E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12306B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074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4D759720-3FF4-4EC8-8734-61A34CD3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C3FF100-49C1-464A-93F4-C29884C9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80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1786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5A1F5-DC56-4363-93E8-CCC2B97A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99439-9BBF-477F-8B1E-F770930B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A66E6-5532-409A-95F6-70022B4E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2E322-4083-42B4-964A-EDF82172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D8A73-DDF0-4B5C-9F4B-748D006B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73DD0-86E1-48B2-8770-C9C294AD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D35C21-0ECC-4F2F-A4DF-B642A54F1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58C3D-2E5D-4519-803B-507821B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F4A94-3738-40A4-A263-B12594CB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027FF-89C8-4D63-ACF9-872E5715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6638F-BE93-477A-A746-B332C5E5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BCBB0-1F68-43FF-8247-09DF63ED8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84A2C0-EAB9-48B7-9A5F-78ADECDE4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1E84C-5B73-4399-9DF6-62F6D1E3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67458-52D7-4005-B315-348A089A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05DFAE-6BC7-4450-9CF2-1AFDC20D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9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B2ADA-A2CB-48C0-BEA9-6E1170DF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186B91-13C1-4938-92E6-EDE0890D1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B8B0F-792F-4F9B-B776-748128AB3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8225FC-D838-4D1C-A9B7-EB2E1743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7E8FA7-183D-4615-8887-1476B6A32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BE4ACF-CEFE-4A20-905E-DC71B085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538E08-08FD-4021-8F52-ADEF7FA1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49400-BB9A-4EA5-B3B8-63E080B8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6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>
            <a:extLst>
              <a:ext uri="{FF2B5EF4-FFF2-40B4-BE49-F238E27FC236}">
                <a16:creationId xmlns:a16="http://schemas.microsoft.com/office/drawing/2014/main" id="{67D7E6C7-7948-4881-ADD3-7DEE52961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AF0D8F3-25F9-4F4A-9F16-F9BEE7E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12306B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5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4D759720-3FF4-4EC8-8734-61A34CD3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C3FF100-49C1-464A-93F4-C29884C9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1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3BF0E-9310-412D-AEAF-5200D48A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D87453-25C8-4ECA-9F88-79ED1662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9AAF15-EB8B-46F1-B64B-8F25FC6B8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6F75D1-5BC6-461B-A1D6-52EB65A3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38F190-C8B5-414B-ADED-046CD90C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736E58-2454-4637-95B3-4ED94B2B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4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C8239-E99F-4D87-A02A-A8DE5FE4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97E94B-B91D-4EF8-B9EB-DBEF1E8D3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528615-14C3-4540-9560-EC88A474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BA1424-6C32-43E4-8CFF-02D0EB18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9E900-B560-45E5-9550-F3E61766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EA0360-D8B5-415F-ACB0-85C34A55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0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AFEB8-AE1D-4147-AC19-C6E7D7A3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D0949C-7295-4FC8-8D8F-CC780EEA5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1F3D0-A522-48C3-A855-E65660588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6E2EF-170A-4B44-90B2-A6D46B55752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54BCF-BFA6-486C-A012-EA7579F57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63792-9F8A-491F-A696-5224ECF3F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mgu-russian.com/ru/teach/courses/grammatika-rki-v-praktike-obucheniya-inostrannykh-uchashchikhsya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4.png"/><Relationship Id="rId12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hyperlink" Target="https://t.me/metodika_mgu" TargetMode="External"/><Relationship Id="rId10" Type="http://schemas.openxmlformats.org/officeDocument/2006/relationships/image" Target="../media/image62.svg"/><Relationship Id="rId4" Type="http://schemas.openxmlformats.org/officeDocument/2006/relationships/hyperlink" Target="https://vk.com/metodikarki" TargetMode="External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9531" y="2605685"/>
            <a:ext cx="9144000" cy="947918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51" y="326495"/>
            <a:ext cx="10263673" cy="6270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9531" y="2151423"/>
            <a:ext cx="9675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Инструкция  к профессии "Преподаватель РКИ ".  Основы методики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0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58230" y="650810"/>
            <a:ext cx="7475537" cy="476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География и портрет типичного студента РКИ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45" y="964489"/>
            <a:ext cx="1211735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Азия: Китай — лидер по числу изучающих русский (более 800 учебных заведений</a:t>
            </a:r>
            <a:r>
              <a:rPr lang="ru-RU" dirty="0" smtClean="0">
                <a:solidFill>
                  <a:schemeClr val="bg1"/>
                </a:solidFill>
              </a:rPr>
              <a:t>) + Индия, Вьетнам, Иран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Америка: США и Канада — программы славистики, политологии, международных отношений</a:t>
            </a:r>
          </a:p>
          <a:p>
            <a:r>
              <a:rPr lang="ru-RU" dirty="0">
                <a:solidFill>
                  <a:schemeClr val="bg1"/>
                </a:solidFill>
              </a:rPr>
              <a:t>Европа: интерес </a:t>
            </a: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Польше, Германии, Чехии, Финляндии — часто для работы, </a:t>
            </a:r>
            <a:r>
              <a:rPr lang="ru-RU" dirty="0" smtClean="0">
                <a:solidFill>
                  <a:schemeClr val="bg1"/>
                </a:solidFill>
              </a:rPr>
              <a:t>бизнеса, учёбы </a:t>
            </a:r>
            <a:r>
              <a:rPr lang="ru-RU" dirty="0">
                <a:solidFill>
                  <a:schemeClr val="bg1"/>
                </a:solidFill>
              </a:rPr>
              <a:t>или культурного обмена</a:t>
            </a:r>
          </a:p>
          <a:p>
            <a:r>
              <a:rPr lang="ru-RU" dirty="0">
                <a:solidFill>
                  <a:schemeClr val="bg1"/>
                </a:solidFill>
              </a:rPr>
              <a:t>Африка: На континенте наблюдается «взрывной рост спроса» на русский язык. Действует около 30 центров открытого российского </a:t>
            </a:r>
            <a:r>
              <a:rPr lang="ru-RU" dirty="0" smtClean="0">
                <a:solidFill>
                  <a:schemeClr val="bg1"/>
                </a:solidFill>
              </a:rPr>
              <a:t>образования.  Ключевые </a:t>
            </a:r>
            <a:r>
              <a:rPr lang="ru-RU" dirty="0">
                <a:solidFill>
                  <a:schemeClr val="bg1"/>
                </a:solidFill>
              </a:rPr>
              <a:t>страны: ЮАР, Кения, Танзания, Зимбабве, Нигерия, Ботсвана, Мали, Мадагаскар </a:t>
            </a:r>
          </a:p>
          <a:p>
            <a:r>
              <a:rPr lang="ru-RU" dirty="0">
                <a:solidFill>
                  <a:schemeClr val="bg1"/>
                </a:solidFill>
              </a:rPr>
              <a:t>Арабские страны</a:t>
            </a:r>
            <a:r>
              <a:rPr lang="ru-RU" dirty="0" smtClean="0">
                <a:solidFill>
                  <a:schemeClr val="bg1"/>
                </a:solidFill>
              </a:rPr>
              <a:t>: ОАЭ</a:t>
            </a:r>
            <a:r>
              <a:rPr lang="ru-RU" dirty="0">
                <a:solidFill>
                  <a:schemeClr val="bg1"/>
                </a:solidFill>
              </a:rPr>
              <a:t>, Египет, Иордания, Марокко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Алжир</a:t>
            </a:r>
          </a:p>
          <a:p>
            <a:r>
              <a:rPr lang="ru-RU" dirty="0">
                <a:solidFill>
                  <a:schemeClr val="bg1"/>
                </a:solidFill>
              </a:rPr>
              <a:t>Страны СНГ: русский часто изучают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как </a:t>
            </a:r>
            <a:r>
              <a:rPr lang="ru-RU" dirty="0">
                <a:solidFill>
                  <a:schemeClr val="bg1"/>
                </a:solidFill>
              </a:rPr>
              <a:t>второй государственный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или </a:t>
            </a:r>
            <a:r>
              <a:rPr lang="ru-RU" dirty="0">
                <a:solidFill>
                  <a:schemeClr val="bg1"/>
                </a:solidFill>
              </a:rPr>
              <a:t>язык межнационального </a:t>
            </a:r>
            <a:r>
              <a:rPr lang="ru-RU" dirty="0" smtClean="0">
                <a:solidFill>
                  <a:schemeClr val="bg1"/>
                </a:solidFill>
              </a:rPr>
              <a:t>общения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(Казахстан, Кыргызстан, Беларусь и др.)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20" y="2734353"/>
            <a:ext cx="6181880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Типичный портрет: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6766" y="819148"/>
            <a:ext cx="113584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18–35 лет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растёт интерес и среди 40+)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Уровень образования: средний и выше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грамотность: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предпочитает онлайн-форматы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мобильные приложения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Ценности: практическая польза + культурный интерес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66" y="3496804"/>
            <a:ext cx="5386387" cy="2904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152" y="67804"/>
            <a:ext cx="4347677" cy="31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24552" y="5887616"/>
            <a:ext cx="7475537" cy="476248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Уровни владения русским языком (ТРКИ)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31" t="8577" r="7281" b="16995"/>
          <a:stretch/>
        </p:blipFill>
        <p:spPr>
          <a:xfrm>
            <a:off x="569167" y="1091682"/>
            <a:ext cx="10898155" cy="47959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4626" y="223748"/>
            <a:ext cx="9995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От портрета студента — к карте </a:t>
            </a:r>
            <a:r>
              <a:rPr lang="ru-RU" sz="3600" b="1" dirty="0" smtClean="0">
                <a:solidFill>
                  <a:schemeClr val="bg1"/>
                </a:solidFill>
              </a:rPr>
              <a:t>прогресса: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7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6686" y="1293980"/>
            <a:ext cx="113646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Элементарный | ТЭУ / A1 | 100–120 ч | ~780 слов | Представиться, рассказать о себе, понять медленную речь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Базовый | ТБУ / A2 | 280–300 ч | ~1 300 слов | Общаться на бытовые темы, писать простые письма, </a:t>
            </a:r>
            <a:r>
              <a:rPr lang="ru-RU" dirty="0" smtClean="0">
                <a:solidFill>
                  <a:schemeClr val="bg1"/>
                </a:solidFill>
              </a:rPr>
              <a:t>путешествовать </a:t>
            </a:r>
            <a:r>
              <a:rPr lang="ru-RU" dirty="0" smtClean="0">
                <a:solidFill>
                  <a:schemeClr val="accent4"/>
                </a:solidFill>
              </a:rPr>
              <a:t>ВАЖНО: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Сертификат ТБУ (A2) считается достаточным для подачи на гражданство РФ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Первый </a:t>
            </a:r>
            <a:r>
              <a:rPr lang="ru-RU" dirty="0">
                <a:solidFill>
                  <a:schemeClr val="bg1"/>
                </a:solidFill>
              </a:rPr>
              <a:t>сертификационный | ТРКИ-1 / B1 | 400–460 ч | ~2 300 слов | Обсуждать образование, экологию, писать рецензии; </a:t>
            </a:r>
            <a:r>
              <a:rPr lang="ru-RU" dirty="0" smtClean="0">
                <a:solidFill>
                  <a:schemeClr val="accent4"/>
                </a:solidFill>
              </a:rPr>
              <a:t>ВАЖНО</a:t>
            </a:r>
            <a:r>
              <a:rPr lang="ru-RU" dirty="0" smtClean="0">
                <a:solidFill>
                  <a:schemeClr val="bg1"/>
                </a:solidFill>
              </a:rPr>
              <a:t>: ТРКИ-1 </a:t>
            </a:r>
            <a:r>
              <a:rPr lang="ru-RU" dirty="0">
                <a:solidFill>
                  <a:schemeClr val="bg1"/>
                </a:solidFill>
              </a:rPr>
              <a:t>(B1) — для поступления в российские вузы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Второй </a:t>
            </a:r>
            <a:r>
              <a:rPr lang="ru-RU" dirty="0">
                <a:solidFill>
                  <a:schemeClr val="bg1"/>
                </a:solidFill>
              </a:rPr>
              <a:t>сертификационный | ТРКИ-2 / B2 | ~720 ч | ~6 000 слов | Вести профессиональную деятельность, писать научные работы; требуется для работы в РФ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Третий </a:t>
            </a:r>
            <a:r>
              <a:rPr lang="ru-RU" dirty="0">
                <a:solidFill>
                  <a:schemeClr val="bg1"/>
                </a:solidFill>
              </a:rPr>
              <a:t>сертификационный | ТРКИ-3 / C1 | +280 ч | ~12 000 слов (7 000 активных) | Свободно общаться на любые темы, понимать иронию, использовать фразеологизмы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Четвёртый сертификационный | ТРКИ-4 / C2 | — | Уровень образованного носителя | Требования к уровню пока не детализированы </a:t>
            </a:r>
          </a:p>
        </p:txBody>
      </p:sp>
    </p:spTree>
    <p:extLst>
      <p:ext uri="{BB962C8B-B14F-4D97-AF65-F5344CB8AC3E}">
        <p14:creationId xmlns:p14="http://schemas.microsoft.com/office/powerpoint/2010/main" val="419235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" y="0"/>
            <a:ext cx="12062193" cy="579431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5123" y="697463"/>
            <a:ext cx="9631816" cy="47624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Кто может стать преподавателем РКИ?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4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7232" y="269329"/>
            <a:ext cx="1046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</a:rPr>
              <a:t>Чтобы ответить на этот вопрос, нужно рассмотреть </a:t>
            </a:r>
            <a:r>
              <a:rPr lang="ru-RU" sz="2400" b="1" dirty="0" smtClean="0">
                <a:solidFill>
                  <a:schemeClr val="accent4"/>
                </a:solidFill>
              </a:rPr>
              <a:t>несколько  популярных иллюзий: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451" t="24847" r="18353" b="18256"/>
          <a:stretch/>
        </p:blipFill>
        <p:spPr>
          <a:xfrm>
            <a:off x="4795935" y="1315616"/>
            <a:ext cx="6772177" cy="4469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65" y="1513176"/>
            <a:ext cx="2323325" cy="2323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016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7213" y="342900"/>
            <a:ext cx="11180697" cy="476248"/>
          </a:xfrm>
        </p:spPr>
        <p:txBody>
          <a:bodyPr>
            <a:normAutofit/>
          </a:bodyPr>
          <a:lstStyle/>
          <a:p>
            <a:r>
              <a:rPr lang="ru-RU" dirty="0"/>
              <a:t>Миф 1: Только филолог может преподавать РКИ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0168" y="1192488"/>
            <a:ext cx="11470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solidFill>
                <a:schemeClr val="bg1"/>
              </a:solidFill>
            </a:endParaRP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Реальность:</a:t>
            </a: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Филологическое </a:t>
            </a:r>
            <a:r>
              <a:rPr lang="ru-RU" sz="2400" dirty="0">
                <a:solidFill>
                  <a:schemeClr val="bg1"/>
                </a:solidFill>
              </a:rPr>
              <a:t>образование — преимущество, но не обязательное условие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Важнее</a:t>
            </a:r>
            <a:r>
              <a:rPr lang="ru-RU" sz="2400" dirty="0">
                <a:solidFill>
                  <a:schemeClr val="bg1"/>
                </a:solidFill>
              </a:rPr>
              <a:t>: методическая подготовка РКИ + понимание специфики преподавания иностранцам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Преподавателями </a:t>
            </a:r>
            <a:r>
              <a:rPr lang="ru-RU" sz="2400" dirty="0">
                <a:solidFill>
                  <a:schemeClr val="bg1"/>
                </a:solidFill>
              </a:rPr>
              <a:t>становятся психологи, лингвисты, переводчики, журналисты </a:t>
            </a:r>
            <a:r>
              <a:rPr lang="ru-RU" sz="2400" u="sng" dirty="0">
                <a:solidFill>
                  <a:schemeClr val="bg1"/>
                </a:solidFill>
              </a:rPr>
              <a:t>после переподготовки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12" y="4166074"/>
            <a:ext cx="3383573" cy="24447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0547" y="1035304"/>
            <a:ext cx="1161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Методика РКИ — это отдельная профессия, которой учатся специально</a:t>
            </a:r>
          </a:p>
        </p:txBody>
      </p:sp>
    </p:spTree>
    <p:extLst>
      <p:ext uri="{BB962C8B-B14F-4D97-AF65-F5344CB8AC3E}">
        <p14:creationId xmlns:p14="http://schemas.microsoft.com/office/powerpoint/2010/main" val="59155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4127" y="482859"/>
            <a:ext cx="7475537" cy="476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Миф 2: Любой носитель языка может преподавать РКИ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535" y="2161411"/>
            <a:ext cx="11535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Реальность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Носитель </a:t>
            </a:r>
            <a:r>
              <a:rPr lang="ru-RU" sz="2400" dirty="0">
                <a:solidFill>
                  <a:schemeClr val="bg1"/>
                </a:solidFill>
              </a:rPr>
              <a:t>языка — это ресурс, но не квалификация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Преподавание </a:t>
            </a:r>
            <a:r>
              <a:rPr lang="ru-RU" sz="2400" dirty="0">
                <a:solidFill>
                  <a:schemeClr val="bg1"/>
                </a:solidFill>
              </a:rPr>
              <a:t>требует: понимания грамматики «изнутри», умения объяснять правила, методических навыков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Носитель </a:t>
            </a:r>
            <a:r>
              <a:rPr lang="ru-RU" sz="2400" dirty="0">
                <a:solidFill>
                  <a:schemeClr val="bg1"/>
                </a:solidFill>
              </a:rPr>
              <a:t>без подготовки часто не может объяснить, почему так, а не иначе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265" y="1251576"/>
            <a:ext cx="1144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bg1"/>
                </a:solidFill>
              </a:rPr>
              <a:t>Говорить по-русски и учить русскому — разные навыки</a:t>
            </a:r>
          </a:p>
        </p:txBody>
      </p:sp>
    </p:spTree>
    <p:extLst>
      <p:ext uri="{BB962C8B-B14F-4D97-AF65-F5344CB8AC3E}">
        <p14:creationId xmlns:p14="http://schemas.microsoft.com/office/powerpoint/2010/main" val="2164860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7213" y="342900"/>
            <a:ext cx="11106052" cy="476248"/>
          </a:xfrm>
        </p:spPr>
        <p:txBody>
          <a:bodyPr>
            <a:normAutofit fontScale="90000"/>
          </a:bodyPr>
          <a:lstStyle/>
          <a:p>
            <a:r>
              <a:rPr lang="ru-RU" dirty="0"/>
              <a:t> Миф 3: Школьный учитель русского языка = преподаватель РКИ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306" y="1166527"/>
            <a:ext cx="11905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Школьный учитель может стать отличным преподавателем РКИ, но для этого нужна дополнительная методическая переподготовка!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226" y="2114070"/>
            <a:ext cx="20168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Реальность</a:t>
            </a:r>
            <a:r>
              <a:rPr lang="ru-RU" sz="2400" b="1" dirty="0" smtClean="0">
                <a:solidFill>
                  <a:schemeClr val="bg1"/>
                </a:solidFill>
              </a:rPr>
              <a:t>: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187647"/>
              </p:ext>
            </p:extLst>
          </p:nvPr>
        </p:nvGraphicFramePr>
        <p:xfrm>
          <a:off x="214601" y="2697756"/>
          <a:ext cx="11644606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2303">
                  <a:extLst>
                    <a:ext uri="{9D8B030D-6E8A-4147-A177-3AD203B41FA5}">
                      <a16:colId xmlns:a16="http://schemas.microsoft.com/office/drawing/2014/main" val="724589228"/>
                    </a:ext>
                  </a:extLst>
                </a:gridCol>
                <a:gridCol w="5822303">
                  <a:extLst>
                    <a:ext uri="{9D8B030D-6E8A-4147-A177-3AD203B41FA5}">
                      <a16:colId xmlns:a16="http://schemas.microsoft.com/office/drawing/2014/main" val="4201331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Школьный учитель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Преподаватель РКИ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828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 носителей языка</a:t>
                      </a:r>
                    </a:p>
                    <a:p>
                      <a:r>
                        <a:rPr lang="ru-RU" dirty="0" smtClean="0"/>
                        <a:t>Школьник погружен в среду с рождения.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 иностранцев «с нуля», без языковой интуиции.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9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Исходит из языковой интуиции учеников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Объясняет систему языка «с нуля»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899851"/>
                  </a:ext>
                </a:extLst>
              </a:tr>
              <a:tr h="647372"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Задача учителя: шлифовка нормы и культуры речи.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Обосновывает систему и логику</a:t>
                      </a:r>
                      <a:r>
                        <a:rPr lang="ru-RU" baseline="0" dirty="0" smtClean="0"/>
                        <a:t> языка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745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Работает с мотивацией «надо»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Работает с внешней/внутренней мотивацией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167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58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2" y="167950"/>
            <a:ext cx="11579289" cy="65127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5902" y="167951"/>
            <a:ext cx="10335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профессиональный </a:t>
            </a:r>
            <a:r>
              <a:rPr lang="ru-RU" sz="2400" b="1" dirty="0" smtClean="0">
                <a:solidFill>
                  <a:srgbClr val="FF0000"/>
                </a:solidFill>
              </a:rPr>
              <a:t>инструментарий: что находится </a:t>
            </a:r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</a:rPr>
              <a:t>«чемоданчике «преподавателя </a:t>
            </a:r>
            <a:r>
              <a:rPr lang="ru-RU" sz="2400" b="1" dirty="0">
                <a:solidFill>
                  <a:srgbClr val="FF0000"/>
                </a:solidFill>
              </a:rPr>
              <a:t>РКИ </a:t>
            </a:r>
          </a:p>
        </p:txBody>
      </p:sp>
    </p:spTree>
    <p:extLst>
      <p:ext uri="{BB962C8B-B14F-4D97-AF65-F5344CB8AC3E}">
        <p14:creationId xmlns:p14="http://schemas.microsoft.com/office/powerpoint/2010/main" val="380450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85348" y="297412"/>
            <a:ext cx="10944225" cy="4067175"/>
          </a:xfrm>
        </p:spPr>
        <p:txBody>
          <a:bodyPr/>
          <a:lstStyle/>
          <a:p>
            <a:pPr algn="ctr"/>
            <a:r>
              <a:rPr lang="ru-RU" sz="2800" dirty="0"/>
              <a:t>Что такое РКИ</a:t>
            </a:r>
            <a:r>
              <a:rPr lang="ru-RU" sz="2800" dirty="0" smtClean="0"/>
              <a:t>?</a:t>
            </a:r>
          </a:p>
          <a:p>
            <a:pPr algn="ctr"/>
            <a:endParaRPr lang="ru-RU" sz="2800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входит в понятие РКИ?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изучает русский как иностранный?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владения русским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языком.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преподавания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220" y="1015850"/>
            <a:ext cx="5959151" cy="41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2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521457"/>
              </p:ext>
            </p:extLst>
          </p:nvPr>
        </p:nvGraphicFramePr>
        <p:xfrm>
          <a:off x="149290" y="719666"/>
          <a:ext cx="11840547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849">
                  <a:extLst>
                    <a:ext uri="{9D8B030D-6E8A-4147-A177-3AD203B41FA5}">
                      <a16:colId xmlns:a16="http://schemas.microsoft.com/office/drawing/2014/main" val="1576153788"/>
                    </a:ext>
                  </a:extLst>
                </a:gridCol>
                <a:gridCol w="3946849">
                  <a:extLst>
                    <a:ext uri="{9D8B030D-6E8A-4147-A177-3AD203B41FA5}">
                      <a16:colId xmlns:a16="http://schemas.microsoft.com/office/drawing/2014/main" val="443944236"/>
                    </a:ext>
                  </a:extLst>
                </a:gridCol>
                <a:gridCol w="3946849">
                  <a:extLst>
                    <a:ext uri="{9D8B030D-6E8A-4147-A177-3AD203B41FA5}">
                      <a16:colId xmlns:a16="http://schemas.microsoft.com/office/drawing/2014/main" val="1175079495"/>
                    </a:ext>
                  </a:extLst>
                </a:gridCol>
              </a:tblGrid>
              <a:tr h="356911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Когда эффективен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674562"/>
                  </a:ext>
                </a:extLst>
              </a:tr>
              <a:tr h="616038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Переводно-грамматический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Активное использование родного языка студента для объяснений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начальных этапах, для объяснения сложной грамматики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131245"/>
                  </a:ext>
                </a:extLst>
              </a:tr>
              <a:tr h="616038">
                <a:tc>
                  <a:txBody>
                    <a:bodyPr/>
                    <a:lstStyle/>
                    <a:p>
                      <a:r>
                        <a:rPr lang="ru-RU" dirty="0" smtClean="0"/>
                        <a:t>Прямой (активный)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без перевода, через картинки, жесты, контекст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Для развития интуитивного понимания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831315"/>
                  </a:ext>
                </a:extLst>
              </a:tr>
              <a:tr h="61603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Аудиолингвальный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Многократное повторение диалогов и фраз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Для отработки произношения и автоматизма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129468"/>
                  </a:ext>
                </a:extLst>
              </a:tr>
              <a:tr h="1672104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Коммуникативный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коммуникативно-лексический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Фокус на реальном общении, преодолении языкового барьера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Обучение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целым фразам и речевым клише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всех уровнях, особенно для развития говорения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студенты применяют язык в общении 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84074"/>
                  </a:ext>
                </a:extLst>
              </a:tr>
              <a:tr h="616038">
                <a:tc>
                  <a:txBody>
                    <a:bodyPr/>
                    <a:lstStyle/>
                    <a:p>
                      <a:r>
                        <a:rPr lang="ru-RU" dirty="0" smtClean="0"/>
                        <a:t>Ситуативный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Погружение в жизненные ситуации (магазин, вокзал, кафе)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Отработка практического применения языка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24425"/>
                  </a:ext>
                </a:extLst>
              </a:tr>
              <a:tr h="88005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Суггестопедический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в расслабленной атмосфере с музыкой, ролевыми играми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Для снижения тревожности и повышения мотивации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165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74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58021" y="230933"/>
            <a:ext cx="7475537" cy="476248"/>
          </a:xfrm>
        </p:spPr>
        <p:txBody>
          <a:bodyPr/>
          <a:lstStyle/>
          <a:p>
            <a:pPr algn="ctr"/>
            <a:r>
              <a:rPr lang="ru-RU" dirty="0"/>
              <a:t>Структура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105" y="829598"/>
            <a:ext cx="11470433" cy="484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РКИ строится по принципу «от простого к сложному» и включает: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Лексику: базовый словарь → тематические блоки → фразеологизмы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Грамматику: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Падежи в особом порядке: именительный → местный → предложный → винительный → родительный → дательный → творительный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Глаголы движения (с приставками и без)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- 7 форм глагола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Время, вид, направление, местоположение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Синтаксис: сложноподчинённые предложения, причастия, деепричастия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Четыре навыка: говорение,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аудирование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чтение, письмо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64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9242" y="286917"/>
            <a:ext cx="11124714" cy="47624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От теории к </a:t>
            </a:r>
            <a:r>
              <a:rPr lang="ru-RU" dirty="0" smtClean="0"/>
              <a:t>практике! </a:t>
            </a:r>
            <a:endParaRPr lang="ru-RU" dirty="0"/>
          </a:p>
        </p:txBody>
      </p:sp>
      <p:pic>
        <p:nvPicPr>
          <p:cNvPr id="4" name="5b83db5b-1996-49c1-a240-b154863def2d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701" y="949251"/>
            <a:ext cx="7557796" cy="469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54240-212F-4064-F023-D46613A06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3">
            <a:extLst>
              <a:ext uri="{FF2B5EF4-FFF2-40B4-BE49-F238E27FC236}">
                <a16:creationId xmlns:a16="http://schemas.microsoft.com/office/drawing/2014/main" id="{BAD2B139-B508-1319-E020-BC3CF4714E25}"/>
              </a:ext>
            </a:extLst>
          </p:cNvPr>
          <p:cNvSpPr/>
          <p:nvPr/>
        </p:nvSpPr>
        <p:spPr>
          <a:xfrm>
            <a:off x="8231070" y="87033"/>
            <a:ext cx="3668991" cy="172377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6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 fontAlgn="base"/>
            <a:r>
              <a:rPr lang="ru-RU" sz="2000" b="1" dirty="0">
                <a:solidFill>
                  <a:srgbClr val="4DC9FF"/>
                </a:solidFill>
                <a:latin typeface="Playfair Display" pitchFamily="2" charset="-52"/>
              </a:rPr>
              <a:t>Дистанционный курс “Цифровые технологии в преподавании РКИ”</a:t>
            </a:r>
          </a:p>
          <a:p>
            <a:pPr algn="ctr" fontAlgn="base"/>
            <a:r>
              <a:rPr lang="ru-RU" sz="2800" b="1">
                <a:solidFill>
                  <a:schemeClr val="bg1"/>
                </a:solidFill>
                <a:latin typeface="Playfair Display" pitchFamily="2" charset="-52"/>
              </a:rPr>
              <a:t>15 </a:t>
            </a:r>
            <a:r>
              <a:rPr lang="ru-RU" sz="2800" b="1" smtClean="0">
                <a:solidFill>
                  <a:schemeClr val="bg1"/>
                </a:solidFill>
                <a:latin typeface="Playfair Display" pitchFamily="2" charset="-52"/>
              </a:rPr>
              <a:t> апреля </a:t>
            </a:r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2026г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.</a:t>
            </a:r>
          </a:p>
          <a:p>
            <a:pPr algn="ctr" fontAlgn="base"/>
            <a:endParaRPr lang="ru-RU" sz="1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 fontAlgn="base"/>
            <a:endParaRPr lang="ru-RU" b="1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15" name="Прямоугольник: скругленные углы 19">
            <a:extLst>
              <a:ext uri="{FF2B5EF4-FFF2-40B4-BE49-F238E27FC236}">
                <a16:creationId xmlns:a16="http://schemas.microsoft.com/office/drawing/2014/main" id="{C94241E7-8A3A-6726-3794-02AEDB664046}"/>
              </a:ext>
            </a:extLst>
          </p:cNvPr>
          <p:cNvSpPr/>
          <p:nvPr/>
        </p:nvSpPr>
        <p:spPr>
          <a:xfrm>
            <a:off x="-82033" y="3288020"/>
            <a:ext cx="4434302" cy="1221386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Дистанционный курс</a:t>
            </a:r>
          </a:p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 </a:t>
            </a:r>
            <a:r>
              <a:rPr lang="ru-RU" sz="1600" b="1" dirty="0">
                <a:solidFill>
                  <a:srgbClr val="4DC9FF"/>
                </a:solidFill>
                <a:latin typeface="Playfair Display" pitchFamily="2" charset="-52"/>
              </a:rPr>
              <a:t>«Методика преподавания русского языка как иностранного»</a:t>
            </a:r>
            <a:r>
              <a:rPr lang="ru-RU" sz="1600" b="1" dirty="0">
                <a:solidFill>
                  <a:srgbClr val="4DC9FF"/>
                </a:solidFill>
              </a:rPr>
              <a:t> </a:t>
            </a:r>
          </a:p>
          <a:p>
            <a:pPr algn="ctr" fontAlgn="base"/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1 марта 2026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г.</a:t>
            </a:r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973CA06D-E81F-C605-C94A-0F88454EF8D5}"/>
              </a:ext>
            </a:extLst>
          </p:cNvPr>
          <p:cNvSpPr/>
          <p:nvPr/>
        </p:nvSpPr>
        <p:spPr>
          <a:xfrm>
            <a:off x="4434302" y="3201943"/>
            <a:ext cx="3639660" cy="165903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 smtClean="0">
                <a:solidFill>
                  <a:srgbClr val="4DC9FF"/>
                </a:solidFill>
              </a:rPr>
              <a:t> </a:t>
            </a:r>
            <a:endParaRPr lang="ru-RU" b="1" dirty="0">
              <a:solidFill>
                <a:srgbClr val="4DC9FF"/>
              </a:solidFill>
            </a:endParaRPr>
          </a:p>
          <a:p>
            <a:pPr algn="ctr" fontAlgn="base"/>
            <a:r>
              <a:rPr lang="ru-RU" sz="1600" b="1" dirty="0">
                <a:solidFill>
                  <a:srgbClr val="4DC9FF"/>
                </a:solidFill>
                <a:latin typeface="Playfair Display" pitchFamily="2" charset="-52"/>
                <a:hlinkClick r:id="rId2" tooltip="Грамматика РКИ в практике обучения иностранных учащихся 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Грамматика РКИ в практике обучения иностранных </a:t>
            </a:r>
            <a:r>
              <a:rPr lang="ru-RU" sz="1600" b="1" dirty="0" smtClean="0">
                <a:solidFill>
                  <a:srgbClr val="4DC9FF"/>
                </a:solidFill>
                <a:latin typeface="Playfair Display" pitchFamily="2" charset="-52"/>
                <a:hlinkClick r:id="rId2" tooltip="Грамматика РКИ в практике обучения иностранных учащихся 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учащихся</a:t>
            </a:r>
            <a:endParaRPr lang="ru-RU" sz="1600" b="1" dirty="0" smtClean="0">
              <a:solidFill>
                <a:srgbClr val="4DC9FF"/>
              </a:solidFill>
              <a:latin typeface="Playfair Display" pitchFamily="2" charset="-52"/>
            </a:endParaRPr>
          </a:p>
          <a:p>
            <a:pPr algn="ctr" fontAlgn="base"/>
            <a:r>
              <a:rPr lang="ru-RU" sz="1600" b="1" dirty="0" smtClean="0">
                <a:solidFill>
                  <a:srgbClr val="4DC9FF"/>
                </a:solidFill>
                <a:latin typeface="Playfair Display" pitchFamily="2" charset="-52"/>
              </a:rPr>
              <a:t>(курс в записи)</a:t>
            </a:r>
            <a:endParaRPr lang="ru-RU" sz="1600" b="1" dirty="0">
              <a:solidFill>
                <a:srgbClr val="4DC9FF"/>
              </a:solidFill>
              <a:latin typeface="Playfair Display" pitchFamily="2" charset="-52"/>
            </a:endParaRPr>
          </a:p>
          <a:p>
            <a:pPr algn="ctr" fontAlgn="base"/>
            <a:r>
              <a:rPr lang="ru-RU" sz="2400" b="1" dirty="0" smtClean="0">
                <a:solidFill>
                  <a:schemeClr val="bg1"/>
                </a:solidFill>
                <a:latin typeface="Playfair Display" pitchFamily="2" charset="-52"/>
              </a:rPr>
              <a:t>15 апреля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2026г.</a:t>
            </a:r>
          </a:p>
          <a:p>
            <a:pPr algn="ctr" fontAlgn="base"/>
            <a:endParaRPr lang="ru-RU" sz="1400" b="1" i="0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Playfair Display" pitchFamily="2" charset="-52"/>
            </a:endParaRPr>
          </a:p>
        </p:txBody>
      </p:sp>
      <p:sp>
        <p:nvSpPr>
          <p:cNvPr id="4" name="Прямоугольник: скругленные углы 22">
            <a:extLst>
              <a:ext uri="{FF2B5EF4-FFF2-40B4-BE49-F238E27FC236}">
                <a16:creationId xmlns:a16="http://schemas.microsoft.com/office/drawing/2014/main" id="{D0811794-CD66-592D-8D1D-96F2A37BE0A5}"/>
              </a:ext>
            </a:extLst>
          </p:cNvPr>
          <p:cNvSpPr/>
          <p:nvPr/>
        </p:nvSpPr>
        <p:spPr>
          <a:xfrm>
            <a:off x="-11415" y="87034"/>
            <a:ext cx="4110304" cy="1989667"/>
          </a:xfrm>
          <a:prstGeom prst="roundRect">
            <a:avLst>
              <a:gd name="adj" fmla="val 16754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000" b="1" dirty="0">
                <a:solidFill>
                  <a:srgbClr val="4DC9FF"/>
                </a:solidFill>
                <a:latin typeface="+mj-lt"/>
                <a:ea typeface="+mj-ea"/>
                <a:cs typeface="+mj-cs"/>
              </a:rPr>
              <a:t>Дистанционный курс </a:t>
            </a:r>
            <a:r>
              <a:rPr lang="ru-RU" sz="2000" b="1" dirty="0">
                <a:solidFill>
                  <a:srgbClr val="4DC9FF"/>
                </a:solidFill>
                <a:latin typeface="Playfair Display" pitchFamily="2" charset="-52"/>
              </a:rPr>
              <a:t>«Методика преподавания русского языка как иностранного»</a:t>
            </a:r>
            <a:r>
              <a:rPr lang="ru-RU" sz="2000" b="1" dirty="0">
                <a:solidFill>
                  <a:srgbClr val="4DC9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fontAlgn="base"/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1  марта 2026г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.</a:t>
            </a:r>
            <a:endParaRPr lang="ru-RU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fontAlgn="base"/>
            <a:endParaRPr lang="ru-RU" sz="1600" b="1" i="0" dirty="0">
              <a:solidFill>
                <a:srgbClr val="FF0000"/>
              </a:solidFill>
              <a:effectLst/>
              <a:latin typeface="Playfair Display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5B9B09-2974-9AD4-B7BA-A88DE3C7AF3E}"/>
              </a:ext>
            </a:extLst>
          </p:cNvPr>
          <p:cNvSpPr/>
          <p:nvPr/>
        </p:nvSpPr>
        <p:spPr>
          <a:xfrm>
            <a:off x="93133" y="1894915"/>
            <a:ext cx="4188364" cy="116954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400" b="1" dirty="0"/>
              <a:t>Дистанционное обучение. Возможность </a:t>
            </a:r>
          </a:p>
          <a:p>
            <a:r>
              <a:rPr lang="ru-RU" sz="1400" b="1" dirty="0"/>
              <a:t>заниматься из любой точки мира</a:t>
            </a:r>
          </a:p>
          <a:p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3 месяца (350 </a:t>
            </a:r>
            <a:r>
              <a:rPr lang="ru-RU" sz="1400" b="1" dirty="0" err="1">
                <a:solidFill>
                  <a:srgbClr val="FF0000"/>
                </a:solidFill>
              </a:rPr>
              <a:t>ак.час</a:t>
            </a:r>
            <a:r>
              <a:rPr lang="ru-RU" sz="1400" b="1" dirty="0">
                <a:solidFill>
                  <a:srgbClr val="FF0000"/>
                </a:solidFill>
              </a:rPr>
              <a:t>.) </a:t>
            </a:r>
            <a:r>
              <a:rPr lang="ru-RU" sz="1400" b="1" dirty="0" smtClean="0">
                <a:solidFill>
                  <a:srgbClr val="FF0000"/>
                </a:solidFill>
              </a:rPr>
              <a:t>1 марта</a:t>
            </a:r>
            <a:endParaRPr lang="ru-RU" sz="1400" b="1" dirty="0">
              <a:solidFill>
                <a:srgbClr val="FF0000"/>
              </a:solidFill>
            </a:endParaRPr>
          </a:p>
          <a:p>
            <a:r>
              <a:rPr lang="ru-RU" sz="1400" b="1" dirty="0"/>
              <a:t>Диплом УЦРЯ о профессиональной</a:t>
            </a:r>
            <a:r>
              <a:rPr lang="ru-RU" sz="1400" dirty="0"/>
              <a:t> </a:t>
            </a:r>
            <a:r>
              <a:rPr lang="ru-RU" sz="1400" b="1" dirty="0"/>
              <a:t>переподготовке</a:t>
            </a:r>
          </a:p>
          <a:p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511153C-4F42-2601-72F8-82A5F94C4B02}"/>
              </a:ext>
            </a:extLst>
          </p:cNvPr>
          <p:cNvSpPr/>
          <p:nvPr/>
        </p:nvSpPr>
        <p:spPr>
          <a:xfrm>
            <a:off x="-11261" y="4632073"/>
            <a:ext cx="4292758" cy="116954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Дистанционное обучение. Возможность заниматься из любой точки мира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3 месяца( 350 </a:t>
            </a:r>
            <a:r>
              <a:rPr lang="ru-RU" sz="1400" b="1" dirty="0" err="1">
                <a:solidFill>
                  <a:srgbClr val="FF0000"/>
                </a:solidFill>
              </a:rPr>
              <a:t>ак</a:t>
            </a:r>
            <a:r>
              <a:rPr lang="ru-RU" sz="1400" b="1" dirty="0">
                <a:solidFill>
                  <a:srgbClr val="FF0000"/>
                </a:solidFill>
              </a:rPr>
              <a:t>. час.)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Два диплома: Диплом УЦРЯ + диплом МГПУ </a:t>
            </a:r>
            <a:r>
              <a:rPr lang="ru-RU" sz="1400" b="1" i="1" dirty="0">
                <a:solidFill>
                  <a:srgbClr val="FF0000"/>
                </a:solidFill>
              </a:rPr>
              <a:t>о профессиональной переподготовке</a:t>
            </a:r>
            <a:endParaRPr kumimoji="0" lang="ru-RU" sz="14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792517-1044-FF4B-EDFB-503707589342}"/>
              </a:ext>
            </a:extLst>
          </p:cNvPr>
          <p:cNvSpPr/>
          <p:nvPr/>
        </p:nvSpPr>
        <p:spPr>
          <a:xfrm rot="10800000" flipV="1">
            <a:off x="4388276" y="5062960"/>
            <a:ext cx="3842794" cy="73866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Продолжительность –</a:t>
            </a:r>
            <a:r>
              <a:rPr lang="ru-RU" sz="1400" b="1" dirty="0" smtClean="0">
                <a:solidFill>
                  <a:srgbClr val="FF0000"/>
                </a:solidFill>
              </a:rPr>
              <a:t> 1 месяц (36 </a:t>
            </a:r>
            <a:r>
              <a:rPr lang="ru-RU" sz="1400" b="1" dirty="0" err="1" smtClean="0">
                <a:solidFill>
                  <a:srgbClr val="FF0000"/>
                </a:solidFill>
              </a:rPr>
              <a:t>ак</a:t>
            </a:r>
            <a:r>
              <a:rPr lang="ru-RU" sz="1400" b="1" dirty="0">
                <a:solidFill>
                  <a:srgbClr val="FF0000"/>
                </a:solidFill>
              </a:rPr>
              <a:t>. часов)</a:t>
            </a:r>
          </a:p>
          <a:p>
            <a:r>
              <a:rPr lang="ru-RU" sz="1400" b="1" dirty="0"/>
              <a:t>Удостоверение УЦРЯ о повышении квалификации</a:t>
            </a:r>
          </a:p>
        </p:txBody>
      </p:sp>
      <p:sp>
        <p:nvSpPr>
          <p:cNvPr id="23" name="Прямоугольник: один скругленный угол 22">
            <a:extLst>
              <a:ext uri="{FF2B5EF4-FFF2-40B4-BE49-F238E27FC236}">
                <a16:creationId xmlns:a16="http://schemas.microsoft.com/office/drawing/2014/main" id="{4763D8BD-10FF-0F65-6524-74D3E759BC0E}"/>
              </a:ext>
            </a:extLst>
          </p:cNvPr>
          <p:cNvSpPr/>
          <p:nvPr/>
        </p:nvSpPr>
        <p:spPr>
          <a:xfrm>
            <a:off x="8394356" y="1910888"/>
            <a:ext cx="3559810" cy="1169549"/>
          </a:xfrm>
          <a:prstGeom prst="round1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Дистанционное обучение. Возможность заниматься из любой точки мира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Продолжительность -</a:t>
            </a:r>
            <a:r>
              <a:rPr lang="ru-RU" sz="1400" b="1" dirty="0">
                <a:solidFill>
                  <a:srgbClr val="FF0000"/>
                </a:solidFill>
              </a:rPr>
              <a:t>1 месяц (72 </a:t>
            </a:r>
            <a:r>
              <a:rPr lang="ru-RU" sz="1400" b="1" dirty="0" err="1">
                <a:solidFill>
                  <a:srgbClr val="FF0000"/>
                </a:solidFill>
              </a:rPr>
              <a:t>ак.час</a:t>
            </a:r>
            <a:r>
              <a:rPr lang="ru-RU" sz="1400" b="1" dirty="0">
                <a:solidFill>
                  <a:srgbClr val="FF0000"/>
                </a:solidFill>
              </a:rPr>
              <a:t>.)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Удостоверение УЦРЯ о повышении квалификации</a:t>
            </a:r>
          </a:p>
        </p:txBody>
      </p:sp>
      <p:sp>
        <p:nvSpPr>
          <p:cNvPr id="5" name="Прямоугольник: скругленные углы 22">
            <a:extLst>
              <a:ext uri="{FF2B5EF4-FFF2-40B4-BE49-F238E27FC236}">
                <a16:creationId xmlns:a16="http://schemas.microsoft.com/office/drawing/2014/main" id="{F4EADA76-A6E1-BD42-86F1-8D1A6703AF35}"/>
              </a:ext>
            </a:extLst>
          </p:cNvPr>
          <p:cNvSpPr/>
          <p:nvPr/>
        </p:nvSpPr>
        <p:spPr>
          <a:xfrm>
            <a:off x="8285175" y="3142604"/>
            <a:ext cx="3723096" cy="13354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400" b="1" i="0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Playfair Display" pitchFamily="2" charset="-52"/>
            </a:endParaRPr>
          </a:p>
          <a:p>
            <a:pPr algn="ctr" fontAlgn="base"/>
            <a:r>
              <a:rPr lang="ru-RU" b="1" dirty="0">
                <a:solidFill>
                  <a:srgbClr val="4DC9FF"/>
                </a:solidFill>
                <a:latin typeface="Playfair Display" pitchFamily="2" charset="-52"/>
              </a:rPr>
              <a:t>Дистанционный курс</a:t>
            </a:r>
          </a:p>
          <a:p>
            <a:pPr algn="ctr" fontAlgn="base"/>
            <a:r>
              <a:rPr lang="ru-RU" b="1" dirty="0">
                <a:solidFill>
                  <a:srgbClr val="4DC9FF"/>
                </a:solidFill>
                <a:latin typeface="Playfair Display" pitchFamily="2" charset="-52"/>
              </a:rPr>
              <a:t> </a:t>
            </a:r>
            <a:r>
              <a:rPr lang="ru-RU" sz="1800" b="1" dirty="0">
                <a:solidFill>
                  <a:srgbClr val="4DC9FF"/>
                </a:solidFill>
                <a:latin typeface="Playfair Display" pitchFamily="2" charset="-52"/>
              </a:rPr>
              <a:t>«Искусственный интеллект в преподавании РКИ»</a:t>
            </a:r>
            <a:endParaRPr lang="ru-RU" b="1" i="0" dirty="0">
              <a:solidFill>
                <a:srgbClr val="4DC9FF"/>
              </a:solidFill>
              <a:effectLst/>
              <a:latin typeface="Playfair Display" pitchFamily="2" charset="-52"/>
            </a:endParaRPr>
          </a:p>
          <a:p>
            <a:pPr algn="ctr" fontAlgn="base"/>
            <a:r>
              <a:rPr lang="ru-RU" b="1" i="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Playfair Display" pitchFamily="2" charset="-52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15 </a:t>
            </a:r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апреля </a:t>
            </a:r>
            <a:r>
              <a:rPr lang="ru-RU" sz="2400" b="1" dirty="0">
                <a:solidFill>
                  <a:schemeClr val="bg1"/>
                </a:solidFill>
                <a:latin typeface="Playfair Display" pitchFamily="2" charset="-52"/>
              </a:rPr>
              <a:t>2026 г.</a:t>
            </a:r>
          </a:p>
          <a:p>
            <a:pPr algn="ctr" fontAlgn="base"/>
            <a:endParaRPr lang="ru-RU" sz="1400" b="1" i="0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Playfair Display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4D4ADB-84D5-70DA-645B-EC9BD3503A11}"/>
              </a:ext>
            </a:extLst>
          </p:cNvPr>
          <p:cNvSpPr/>
          <p:nvPr/>
        </p:nvSpPr>
        <p:spPr>
          <a:xfrm>
            <a:off x="8285176" y="4689930"/>
            <a:ext cx="3723096" cy="954105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400" b="1" dirty="0"/>
              <a:t>Дистанционное обучение. Экспресс- курс.</a:t>
            </a:r>
          </a:p>
          <a:p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3 недели </a:t>
            </a:r>
            <a:r>
              <a:rPr lang="ru-RU" sz="1400" b="1" dirty="0" smtClean="0">
                <a:solidFill>
                  <a:srgbClr val="FF0000"/>
                </a:solidFill>
              </a:rPr>
              <a:t>(36 </a:t>
            </a:r>
            <a:r>
              <a:rPr lang="ru-RU" sz="1400" b="1" dirty="0" err="1">
                <a:solidFill>
                  <a:srgbClr val="FF0000"/>
                </a:solidFill>
              </a:rPr>
              <a:t>ак.час</a:t>
            </a:r>
            <a:r>
              <a:rPr lang="ru-RU" sz="1400" b="1" dirty="0">
                <a:solidFill>
                  <a:srgbClr val="FF0000"/>
                </a:solidFill>
              </a:rPr>
              <a:t>.)</a:t>
            </a:r>
          </a:p>
          <a:p>
            <a:r>
              <a:rPr lang="ru-RU" sz="1400" b="1" dirty="0"/>
              <a:t>Сертификат УЦРЯ о повышении квалификации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095B709-D9E7-3BB8-F7A6-8F1D5AA8178E}"/>
              </a:ext>
            </a:extLst>
          </p:cNvPr>
          <p:cNvSpPr/>
          <p:nvPr/>
        </p:nvSpPr>
        <p:spPr>
          <a:xfrm>
            <a:off x="4108455" y="-55689"/>
            <a:ext cx="4044615" cy="2417681"/>
          </a:xfrm>
          <a:prstGeom prst="roundRect">
            <a:avLst/>
          </a:prstGeom>
          <a:solidFill>
            <a:srgbClr val="002060"/>
          </a:solidFill>
          <a:ln w="127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Дистанционный курс</a:t>
            </a:r>
          </a:p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 </a:t>
            </a:r>
            <a:r>
              <a:rPr lang="ru-RU" b="1" dirty="0">
                <a:solidFill>
                  <a:srgbClr val="4DC9FF"/>
                </a:solidFill>
                <a:latin typeface="Playfair Display" pitchFamily="2" charset="-52"/>
              </a:rPr>
              <a:t>«Методика преподавания русского языка как иностранного: современные подходы и технологии»</a:t>
            </a:r>
            <a:r>
              <a:rPr lang="ru-RU" b="1" dirty="0">
                <a:solidFill>
                  <a:srgbClr val="4DC9FF"/>
                </a:solidFill>
              </a:rPr>
              <a:t> </a:t>
            </a:r>
          </a:p>
          <a:p>
            <a:pPr algn="ctr" fontAlgn="base"/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1  марта 2026г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 fontAlgn="base"/>
            <a:endParaRPr lang="ru-RU" b="1" dirty="0">
              <a:solidFill>
                <a:srgbClr val="4DC9FF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3DF341-30EC-4DE6-D02C-D2EE07B18084}"/>
              </a:ext>
            </a:extLst>
          </p:cNvPr>
          <p:cNvSpPr/>
          <p:nvPr/>
        </p:nvSpPr>
        <p:spPr>
          <a:xfrm>
            <a:off x="4256065" y="1995805"/>
            <a:ext cx="4044615" cy="116954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400" b="1" dirty="0"/>
              <a:t>Дистанционное обучение. Возможность заниматься из любой точки мира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Продолжительность-</a:t>
            </a:r>
            <a:r>
              <a:rPr lang="ru-RU" sz="1400" b="1" dirty="0">
                <a:solidFill>
                  <a:srgbClr val="FF0000"/>
                </a:solidFill>
              </a:rPr>
              <a:t>5 месяцев= 2 модуля- (600 </a:t>
            </a:r>
            <a:r>
              <a:rPr lang="ru-RU" sz="1400" b="1" dirty="0" err="1">
                <a:solidFill>
                  <a:srgbClr val="FF0000"/>
                </a:solidFill>
              </a:rPr>
              <a:t>ак</a:t>
            </a:r>
            <a:r>
              <a:rPr lang="ru-RU" sz="1400" b="1" dirty="0">
                <a:solidFill>
                  <a:srgbClr val="FF0000"/>
                </a:solidFill>
              </a:rPr>
              <a:t>. час.) </a:t>
            </a:r>
            <a:r>
              <a:rPr lang="ru-RU" sz="1400" b="1" dirty="0"/>
              <a:t>Диплом УЦРЯ о профессиональной переподготовке</a:t>
            </a:r>
          </a:p>
        </p:txBody>
      </p:sp>
    </p:spTree>
    <p:extLst>
      <p:ext uri="{BB962C8B-B14F-4D97-AF65-F5344CB8AC3E}">
        <p14:creationId xmlns:p14="http://schemas.microsoft.com/office/powerpoint/2010/main" val="128673294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D45B-FB4E-CC25-8EE1-3F0B48912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3">
            <a:extLst>
              <a:ext uri="{FF2B5EF4-FFF2-40B4-BE49-F238E27FC236}">
                <a16:creationId xmlns:a16="http://schemas.microsoft.com/office/drawing/2014/main" id="{0DB34B8B-26E7-9E5A-BFCB-2CC311797023}"/>
              </a:ext>
            </a:extLst>
          </p:cNvPr>
          <p:cNvSpPr/>
          <p:nvPr/>
        </p:nvSpPr>
        <p:spPr>
          <a:xfrm>
            <a:off x="6353395" y="43084"/>
            <a:ext cx="4959205" cy="175359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>
                <a:solidFill>
                  <a:srgbClr val="4DC9FF"/>
                </a:solidFill>
                <a:latin typeface="Playfair Display" pitchFamily="2" charset="-52"/>
              </a:rPr>
              <a:t>Онлайн-курс</a:t>
            </a:r>
          </a:p>
          <a:p>
            <a:pPr algn="ctr" fontAlgn="base"/>
            <a:r>
              <a:rPr lang="ru-RU" b="1" dirty="0">
                <a:solidFill>
                  <a:srgbClr val="4DC9FF"/>
                </a:solidFill>
                <a:latin typeface="Playfair Display" pitchFamily="2" charset="-52"/>
              </a:rPr>
              <a:t>Деловое общение и культура речи</a:t>
            </a:r>
          </a:p>
          <a:p>
            <a:pPr algn="ctr" fontAlgn="base"/>
            <a:r>
              <a:rPr lang="ru-RU" sz="2400" b="1" dirty="0" smtClean="0">
                <a:solidFill>
                  <a:srgbClr val="EBF8FF"/>
                </a:solidFill>
                <a:latin typeface="Playfair Display" pitchFamily="2" charset="-52"/>
              </a:rPr>
              <a:t>1 мая  </a:t>
            </a:r>
            <a:r>
              <a:rPr lang="ru-RU" sz="2400" b="1" dirty="0">
                <a:solidFill>
                  <a:srgbClr val="EBF8FF"/>
                </a:solidFill>
                <a:latin typeface="Playfair Display" pitchFamily="2" charset="-52"/>
              </a:rPr>
              <a:t>2026 г.</a:t>
            </a:r>
          </a:p>
        </p:txBody>
      </p:sp>
      <p:sp>
        <p:nvSpPr>
          <p:cNvPr id="15" name="Прямоугольник: скругленные углы 19">
            <a:extLst>
              <a:ext uri="{FF2B5EF4-FFF2-40B4-BE49-F238E27FC236}">
                <a16:creationId xmlns:a16="http://schemas.microsoft.com/office/drawing/2014/main" id="{62F03F1F-6690-8955-050F-CF0C2A0E1247}"/>
              </a:ext>
            </a:extLst>
          </p:cNvPr>
          <p:cNvSpPr/>
          <p:nvPr/>
        </p:nvSpPr>
        <p:spPr>
          <a:xfrm>
            <a:off x="26553" y="3203097"/>
            <a:ext cx="4336236" cy="142868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Дистанционный к</a:t>
            </a:r>
            <a:r>
              <a:rPr lang="ru-RU" b="1" i="0" dirty="0">
                <a:solidFill>
                  <a:srgbClr val="4DC9FF"/>
                </a:solidFill>
                <a:effectLst/>
              </a:rPr>
              <a:t>урс «Методика преподавания РКИ детям»</a:t>
            </a:r>
            <a:r>
              <a:rPr lang="en-US" b="1" i="0" dirty="0">
                <a:solidFill>
                  <a:srgbClr val="4DC9FF"/>
                </a:solidFill>
                <a:effectLst/>
              </a:rPr>
              <a:t> </a:t>
            </a:r>
            <a:endParaRPr lang="ru-RU" b="1" i="0" dirty="0">
              <a:solidFill>
                <a:srgbClr val="4DC9FF"/>
              </a:solidFill>
              <a:effectLst/>
            </a:endParaRPr>
          </a:p>
          <a:p>
            <a:pPr algn="ctr" fontAlgn="base"/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15 </a:t>
            </a:r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марта 2026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г.</a:t>
            </a:r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35BFE827-EE6E-A8B5-E7F7-97F0EABDBF06}"/>
              </a:ext>
            </a:extLst>
          </p:cNvPr>
          <p:cNvSpPr/>
          <p:nvPr/>
        </p:nvSpPr>
        <p:spPr>
          <a:xfrm>
            <a:off x="4475718" y="2665537"/>
            <a:ext cx="3755354" cy="210156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400" b="1" i="0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Playfair Display" pitchFamily="2" charset="-52"/>
            </a:endParaRPr>
          </a:p>
          <a:p>
            <a:pPr algn="ctr" fontAlgn="base"/>
            <a:r>
              <a:rPr lang="ru-RU" b="1" dirty="0">
                <a:solidFill>
                  <a:srgbClr val="4DC9FF"/>
                </a:solidFill>
                <a:latin typeface="Playfair Display" pitchFamily="2" charset="-52"/>
              </a:rPr>
              <a:t>Дистанционный к</a:t>
            </a:r>
            <a:r>
              <a:rPr lang="ru-RU" b="1" i="0" dirty="0">
                <a:solidFill>
                  <a:srgbClr val="4DC9FF"/>
                </a:solidFill>
                <a:effectLst/>
                <a:latin typeface="Playfair Display" pitchFamily="2" charset="-52"/>
              </a:rPr>
              <a:t>урс В.В. Дронова “И мы сохраним тебя, русская речь…” </a:t>
            </a:r>
          </a:p>
          <a:p>
            <a:pPr algn="ctr" fontAlgn="base"/>
            <a:r>
              <a:rPr lang="ru-RU" b="1" i="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Playfair Display" pitchFamily="2" charset="-52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1 </a:t>
            </a:r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апреля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2026г.</a:t>
            </a:r>
          </a:p>
          <a:p>
            <a:pPr algn="ctr" fontAlgn="base"/>
            <a:endParaRPr lang="ru-RU" sz="1400" b="1" i="0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Playfair Display" pitchFamily="2" charset="-52"/>
            </a:endParaRPr>
          </a:p>
        </p:txBody>
      </p:sp>
      <p:sp>
        <p:nvSpPr>
          <p:cNvPr id="4" name="Прямоугольник: скругленные углы 22">
            <a:extLst>
              <a:ext uri="{FF2B5EF4-FFF2-40B4-BE49-F238E27FC236}">
                <a16:creationId xmlns:a16="http://schemas.microsoft.com/office/drawing/2014/main" id="{256CD140-C92C-185B-C20E-F2D923723FB4}"/>
              </a:ext>
            </a:extLst>
          </p:cNvPr>
          <p:cNvSpPr/>
          <p:nvPr/>
        </p:nvSpPr>
        <p:spPr>
          <a:xfrm>
            <a:off x="8309673" y="2889618"/>
            <a:ext cx="3788151" cy="1778157"/>
          </a:xfrm>
          <a:prstGeom prst="roundRect">
            <a:avLst>
              <a:gd name="adj" fmla="val 16754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>
                <a:solidFill>
                  <a:srgbClr val="4DC9FF"/>
                </a:solidFill>
              </a:rPr>
              <a:t>Дистанционный курс</a:t>
            </a:r>
          </a:p>
          <a:p>
            <a:pPr algn="ctr" fontAlgn="base"/>
            <a:r>
              <a:rPr lang="ru-RU" sz="1600" b="1" dirty="0">
                <a:solidFill>
                  <a:srgbClr val="4DC9FF"/>
                </a:solidFill>
              </a:rPr>
              <a:t>«Методика РКИ: подготовка к тестированию детей- инофонов»</a:t>
            </a:r>
          </a:p>
          <a:p>
            <a:pPr algn="ctr" fontAlgn="base"/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  <a:ea typeface="+mj-ea"/>
                <a:cs typeface="+mj-cs"/>
              </a:rPr>
              <a:t>1 </a:t>
            </a:r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  <a:ea typeface="+mj-ea"/>
                <a:cs typeface="+mj-cs"/>
              </a:rPr>
              <a:t>апреля 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  <a:ea typeface="+mj-ea"/>
                <a:cs typeface="+mj-cs"/>
              </a:rPr>
              <a:t>2026 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63AF78-C063-A57E-249A-2B2D63F00E53}"/>
              </a:ext>
            </a:extLst>
          </p:cNvPr>
          <p:cNvSpPr/>
          <p:nvPr/>
        </p:nvSpPr>
        <p:spPr>
          <a:xfrm rot="10800000" flipH="1" flipV="1">
            <a:off x="4427043" y="4823524"/>
            <a:ext cx="3804029" cy="138499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400" b="1" dirty="0"/>
              <a:t>Дистанционное обучение. Возможность </a:t>
            </a:r>
          </a:p>
          <a:p>
            <a:r>
              <a:rPr lang="ru-RU" sz="1400" b="1" dirty="0"/>
              <a:t>заниматься из любой точки мира</a:t>
            </a:r>
          </a:p>
          <a:p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1,5  месяца (36 </a:t>
            </a:r>
            <a:r>
              <a:rPr lang="ru-RU" sz="1400" b="1" dirty="0" err="1">
                <a:solidFill>
                  <a:srgbClr val="FF0000"/>
                </a:solidFill>
              </a:rPr>
              <a:t>ак.час</a:t>
            </a:r>
            <a:r>
              <a:rPr lang="ru-RU" sz="1400" b="1" dirty="0">
                <a:solidFill>
                  <a:srgbClr val="FF0000"/>
                </a:solidFill>
              </a:rPr>
              <a:t>.) </a:t>
            </a:r>
          </a:p>
          <a:p>
            <a:r>
              <a:rPr lang="ru-RU" sz="1400" b="1" dirty="0"/>
              <a:t>Удостоверение УЦРЯ о повышении квалификации</a:t>
            </a:r>
          </a:p>
          <a:p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E2552BF-49B1-2709-1DB2-0AA0E8B67A23}"/>
              </a:ext>
            </a:extLst>
          </p:cNvPr>
          <p:cNvSpPr/>
          <p:nvPr/>
        </p:nvSpPr>
        <p:spPr>
          <a:xfrm>
            <a:off x="43387" y="4820570"/>
            <a:ext cx="4330435" cy="954105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Дистанционное обучение. Возможность заниматься из любой точки мира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3 месяца( 360 </a:t>
            </a:r>
            <a:r>
              <a:rPr lang="ru-RU" sz="1400" b="1" dirty="0" err="1">
                <a:solidFill>
                  <a:srgbClr val="FF0000"/>
                </a:solidFill>
              </a:rPr>
              <a:t>ак</a:t>
            </a:r>
            <a:r>
              <a:rPr lang="ru-RU" sz="1400" b="1" dirty="0">
                <a:solidFill>
                  <a:srgbClr val="FF0000"/>
                </a:solidFill>
              </a:rPr>
              <a:t>. час.)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Диплом УЦРЯ о профессиональной переподготовке 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1D9991A-8C9E-05D3-C10A-FCBF65D5CEF5}"/>
              </a:ext>
            </a:extLst>
          </p:cNvPr>
          <p:cNvSpPr/>
          <p:nvPr/>
        </p:nvSpPr>
        <p:spPr>
          <a:xfrm rot="10800000" flipV="1">
            <a:off x="8344001" y="4820570"/>
            <a:ext cx="3580872" cy="138499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Дистанционное обучение. Возможность заниматься из любой  точки мира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Продолжительность -</a:t>
            </a:r>
            <a:r>
              <a:rPr lang="ru-RU" sz="1400" b="1" dirty="0">
                <a:solidFill>
                  <a:srgbClr val="FF0000"/>
                </a:solidFill>
              </a:rPr>
              <a:t>1,5 месяц( 36 </a:t>
            </a:r>
            <a:r>
              <a:rPr lang="ru-RU" sz="1400" b="1" dirty="0" err="1">
                <a:solidFill>
                  <a:srgbClr val="FF0000"/>
                </a:solidFill>
              </a:rPr>
              <a:t>ак</a:t>
            </a:r>
            <a:r>
              <a:rPr lang="ru-RU" sz="1400" b="1" dirty="0">
                <a:solidFill>
                  <a:srgbClr val="FF0000"/>
                </a:solidFill>
              </a:rPr>
              <a:t>. часов)</a:t>
            </a:r>
          </a:p>
          <a:p>
            <a:r>
              <a:rPr lang="ru-RU" sz="1400" b="1" dirty="0"/>
              <a:t>Удостоверение УЦРЯ о повышении квалификации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Прямоугольник: один скругленный угол 22">
            <a:extLst>
              <a:ext uri="{FF2B5EF4-FFF2-40B4-BE49-F238E27FC236}">
                <a16:creationId xmlns:a16="http://schemas.microsoft.com/office/drawing/2014/main" id="{0D88AF25-F020-6FBB-B173-6D4FA8B432ED}"/>
              </a:ext>
            </a:extLst>
          </p:cNvPr>
          <p:cNvSpPr/>
          <p:nvPr/>
        </p:nvSpPr>
        <p:spPr>
          <a:xfrm>
            <a:off x="6422745" y="1802547"/>
            <a:ext cx="4959205" cy="759663"/>
          </a:xfrm>
          <a:prstGeom prst="round1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400" b="1" dirty="0"/>
              <a:t>Онлайн- обучение.</a:t>
            </a:r>
          </a:p>
          <a:p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2 месяца (36 </a:t>
            </a:r>
            <a:r>
              <a:rPr lang="ru-RU" sz="1400" b="1" dirty="0" err="1">
                <a:solidFill>
                  <a:srgbClr val="FF0000"/>
                </a:solidFill>
              </a:rPr>
              <a:t>ак.час</a:t>
            </a:r>
            <a:r>
              <a:rPr lang="ru-RU" sz="1400" b="1" dirty="0">
                <a:solidFill>
                  <a:srgbClr val="FF0000"/>
                </a:solidFill>
              </a:rPr>
              <a:t>.)</a:t>
            </a:r>
          </a:p>
          <a:p>
            <a:r>
              <a:rPr lang="ru-RU" sz="1400" b="1" dirty="0"/>
              <a:t>Удостоверение УЦРЯ о повышении квалификации.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1FDFC50-5518-F253-33C5-A92BA39AB54B}"/>
              </a:ext>
            </a:extLst>
          </p:cNvPr>
          <p:cNvSpPr/>
          <p:nvPr/>
        </p:nvSpPr>
        <p:spPr>
          <a:xfrm>
            <a:off x="118533" y="-24338"/>
            <a:ext cx="5130800" cy="1940955"/>
          </a:xfrm>
          <a:prstGeom prst="roundRect">
            <a:avLst/>
          </a:prstGeom>
          <a:solidFill>
            <a:srgbClr val="002060"/>
          </a:solidFill>
          <a:ln w="127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Дистанционный курс </a:t>
            </a:r>
          </a:p>
          <a:p>
            <a:pPr algn="ctr" fontAlgn="base"/>
            <a:r>
              <a:rPr lang="ru-RU" b="1" dirty="0">
                <a:solidFill>
                  <a:srgbClr val="4DC9FF"/>
                </a:solidFill>
              </a:rPr>
              <a:t>«Читаем, пишем, говорим и слышим: о взаимосвязанном обучении видам речевой деятельности»</a:t>
            </a:r>
          </a:p>
          <a:p>
            <a:pPr algn="ctr" fontAlgn="base"/>
            <a:r>
              <a:rPr lang="ru-RU" sz="3600" b="1" dirty="0">
                <a:solidFill>
                  <a:srgbClr val="FF0000"/>
                </a:solidFill>
                <a:latin typeface="Playfair Display" pitchFamily="2" charset="-52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Playfair Display" pitchFamily="2" charset="-52"/>
              </a:rPr>
              <a:t>1 марта 2026г</a:t>
            </a:r>
            <a:r>
              <a:rPr lang="ru-RU" sz="2800" b="1" dirty="0">
                <a:solidFill>
                  <a:schemeClr val="bg1"/>
                </a:solidFill>
                <a:latin typeface="Playfair Display" pitchFamily="2" charset="-52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CDC63D-E724-2480-5EB8-1A48508CC10B}"/>
              </a:ext>
            </a:extLst>
          </p:cNvPr>
          <p:cNvSpPr/>
          <p:nvPr/>
        </p:nvSpPr>
        <p:spPr>
          <a:xfrm>
            <a:off x="211593" y="2037998"/>
            <a:ext cx="4551166" cy="954105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1400" b="1" dirty="0"/>
              <a:t>Дистанционное обучение. Возможность заниматься из любой точки мира</a:t>
            </a:r>
          </a:p>
          <a:p>
            <a:r>
              <a:rPr lang="ru-RU" sz="1400" b="1" dirty="0"/>
              <a:t>Продолжительность- </a:t>
            </a:r>
            <a:r>
              <a:rPr lang="ru-RU" sz="1400" b="1" dirty="0">
                <a:solidFill>
                  <a:srgbClr val="FF0000"/>
                </a:solidFill>
              </a:rPr>
              <a:t>2 месяца (250 </a:t>
            </a:r>
            <a:r>
              <a:rPr lang="ru-RU" sz="1400" b="1" dirty="0" err="1">
                <a:solidFill>
                  <a:srgbClr val="FF0000"/>
                </a:solidFill>
              </a:rPr>
              <a:t>ак.час</a:t>
            </a:r>
            <a:r>
              <a:rPr lang="ru-RU" sz="1400" b="1" dirty="0">
                <a:solidFill>
                  <a:srgbClr val="FF0000"/>
                </a:solidFill>
              </a:rPr>
              <a:t>.)</a:t>
            </a:r>
          </a:p>
          <a:p>
            <a:r>
              <a:rPr lang="ru-RU" sz="1400" b="1" dirty="0"/>
              <a:t>Удостоверение УЦРЯ о повышении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06487215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7DD33BAF-63A5-499A-B50D-1F30007B1A32}"/>
              </a:ext>
            </a:extLst>
          </p:cNvPr>
          <p:cNvSpPr/>
          <p:nvPr/>
        </p:nvSpPr>
        <p:spPr>
          <a:xfrm rot="5400000">
            <a:off x="4696246" y="-2320277"/>
            <a:ext cx="505042" cy="9897537"/>
          </a:xfrm>
          <a:prstGeom prst="round2SameRect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75186F8C-4F87-4B35-B63F-3CA4989A3EC9}"/>
              </a:ext>
            </a:extLst>
          </p:cNvPr>
          <p:cNvSpPr/>
          <p:nvPr/>
        </p:nvSpPr>
        <p:spPr>
          <a:xfrm rot="5400000">
            <a:off x="5390326" y="-3887450"/>
            <a:ext cx="598548" cy="11565472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верхние углы 8">
            <a:extLst>
              <a:ext uri="{FF2B5EF4-FFF2-40B4-BE49-F238E27FC236}">
                <a16:creationId xmlns:a16="http://schemas.microsoft.com/office/drawing/2014/main" id="{3467ED7A-FEF0-4293-84F0-427996AB5B32}"/>
              </a:ext>
            </a:extLst>
          </p:cNvPr>
          <p:cNvSpPr/>
          <p:nvPr/>
        </p:nvSpPr>
        <p:spPr>
          <a:xfrm rot="5400000">
            <a:off x="4799453" y="-3784349"/>
            <a:ext cx="495056" cy="9972045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0EB12-DE15-493F-86DB-7DCB78DE3BB1}"/>
              </a:ext>
            </a:extLst>
          </p:cNvPr>
          <p:cNvSpPr txBox="1"/>
          <p:nvPr/>
        </p:nvSpPr>
        <p:spPr>
          <a:xfrm>
            <a:off x="-3" y="2463929"/>
            <a:ext cx="11861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Playfair Display" charset="-52"/>
              </a:rPr>
              <a:t>3. </a:t>
            </a:r>
            <a:r>
              <a:rPr lang="ru-RU" sz="2000" dirty="0">
                <a:solidFill>
                  <a:schemeClr val="bg1"/>
                </a:solidFill>
                <a:latin typeface="Playfair Display" charset="-52"/>
              </a:rPr>
              <a:t>Профессиональная подготовка: мотивация преподавателя и обучаемого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CD856-92E2-4470-B6C0-98ABBA0166F4}"/>
              </a:ext>
            </a:extLst>
          </p:cNvPr>
          <p:cNvSpPr txBox="1"/>
          <p:nvPr/>
        </p:nvSpPr>
        <p:spPr>
          <a:xfrm>
            <a:off x="85075" y="1596011"/>
            <a:ext cx="11776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Playfair Display" charset="-52"/>
              </a:rPr>
              <a:t>2. </a:t>
            </a:r>
            <a:r>
              <a:rPr lang="ru-RU" dirty="0">
                <a:solidFill>
                  <a:schemeClr val="bg1"/>
                </a:solidFill>
                <a:latin typeface="Playfair Display" charset="-52"/>
              </a:rPr>
              <a:t>Профессиональная подготовка: психологическая и эмоциональная подготовка преподавателя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6BBBE-6746-47E0-8C2C-635B4BD65AC4}"/>
              </a:ext>
            </a:extLst>
          </p:cNvPr>
          <p:cNvSpPr txBox="1"/>
          <p:nvPr/>
        </p:nvSpPr>
        <p:spPr>
          <a:xfrm>
            <a:off x="226425" y="987535"/>
            <a:ext cx="10280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Playfair Display" charset="-52"/>
              </a:rPr>
              <a:t>1. </a:t>
            </a:r>
            <a:r>
              <a:rPr lang="ru-RU" sz="2000" dirty="0">
                <a:solidFill>
                  <a:schemeClr val="bg1"/>
                </a:solidFill>
                <a:latin typeface="Playfair Display" charset="-52"/>
              </a:rPr>
              <a:t>Профессиональная подготовка: языковая, филологическая, методическая </a:t>
            </a:r>
          </a:p>
        </p:txBody>
      </p:sp>
      <p:sp>
        <p:nvSpPr>
          <p:cNvPr id="14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7DD33BAF-63A5-499A-B50D-1F30007B1A32}"/>
              </a:ext>
            </a:extLst>
          </p:cNvPr>
          <p:cNvSpPr/>
          <p:nvPr/>
        </p:nvSpPr>
        <p:spPr>
          <a:xfrm rot="5400000">
            <a:off x="4818701" y="-1849358"/>
            <a:ext cx="607266" cy="10430939"/>
          </a:xfrm>
          <a:prstGeom prst="round2SameRect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0EB12-DE15-493F-86DB-7DCB78DE3BB1}"/>
              </a:ext>
            </a:extLst>
          </p:cNvPr>
          <p:cNvSpPr txBox="1"/>
          <p:nvPr/>
        </p:nvSpPr>
        <p:spPr>
          <a:xfrm>
            <a:off x="60960" y="3149981"/>
            <a:ext cx="9718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Playfair Display" charset="-52"/>
              </a:rPr>
              <a:t>4. </a:t>
            </a:r>
            <a:r>
              <a:rPr lang="ru-RU" sz="2000" dirty="0">
                <a:solidFill>
                  <a:schemeClr val="bg1"/>
                </a:solidFill>
                <a:latin typeface="Playfair Display" charset="-52"/>
              </a:rPr>
              <a:t>Профессиональная подготовка: 8</a:t>
            </a:r>
            <a:r>
              <a:rPr lang="ru-RU" sz="2000" b="1" dirty="0">
                <a:solidFill>
                  <a:schemeClr val="bg1"/>
                </a:solidFill>
                <a:latin typeface="Playfair Display" charset="-52"/>
              </a:rPr>
              <a:t>+ </a:t>
            </a:r>
            <a:r>
              <a:rPr lang="ru-RU" sz="2000" dirty="0">
                <a:solidFill>
                  <a:schemeClr val="bg1"/>
                </a:solidFill>
                <a:latin typeface="Playfair Display" charset="-52"/>
              </a:rPr>
              <a:t> профессий преподавателя РКИ</a:t>
            </a:r>
          </a:p>
        </p:txBody>
      </p:sp>
      <p:sp>
        <p:nvSpPr>
          <p:cNvPr id="2" name="Прямоугольник: скругленные верхние углы 1">
            <a:extLst>
              <a:ext uri="{FF2B5EF4-FFF2-40B4-BE49-F238E27FC236}">
                <a16:creationId xmlns:a16="http://schemas.microsoft.com/office/drawing/2014/main" id="{63492AF8-389F-BDFD-C23D-F230FDFF589A}"/>
              </a:ext>
            </a:extLst>
          </p:cNvPr>
          <p:cNvSpPr/>
          <p:nvPr/>
        </p:nvSpPr>
        <p:spPr>
          <a:xfrm rot="5400000">
            <a:off x="5209706" y="-1396001"/>
            <a:ext cx="654987" cy="11260668"/>
          </a:xfrm>
          <a:prstGeom prst="round2SameRect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06377-F1D0-5E77-D994-E3A5A15F1B34}"/>
              </a:ext>
            </a:extLst>
          </p:cNvPr>
          <p:cNvSpPr txBox="1"/>
          <p:nvPr/>
        </p:nvSpPr>
        <p:spPr>
          <a:xfrm rot="10800000" flipV="1">
            <a:off x="245533" y="4825560"/>
            <a:ext cx="12052663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Playfair Display" charset="-52"/>
              </a:rPr>
              <a:t>6. Советы начинающим: и</a:t>
            </a:r>
            <a:r>
              <a:rPr lang="ru-RU" sz="2000" dirty="0">
                <a:solidFill>
                  <a:schemeClr val="bg1"/>
                </a:solidFill>
                <a:latin typeface="Playfair Display" charset="-52"/>
              </a:rPr>
              <a:t>з опыта преподавателя РКИ</a:t>
            </a:r>
            <a:endParaRPr lang="ru-RU" sz="2000" dirty="0"/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568FBB5E-A13B-AAD0-A8AC-D6260F3FA7CD}"/>
              </a:ext>
            </a:extLst>
          </p:cNvPr>
          <p:cNvSpPr/>
          <p:nvPr/>
        </p:nvSpPr>
        <p:spPr>
          <a:xfrm rot="5400000">
            <a:off x="5657771" y="-833365"/>
            <a:ext cx="752842" cy="11946468"/>
          </a:xfrm>
          <a:prstGeom prst="round2SameRect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AD970C-9B6A-CC13-705F-018B626429FC}"/>
              </a:ext>
            </a:extLst>
          </p:cNvPr>
          <p:cNvSpPr txBox="1"/>
          <p:nvPr/>
        </p:nvSpPr>
        <p:spPr>
          <a:xfrm rot="10800000" flipV="1">
            <a:off x="160867" y="3973052"/>
            <a:ext cx="902123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Playfair Display" charset="-52"/>
              </a:rPr>
              <a:t>5. </a:t>
            </a:r>
            <a:r>
              <a:rPr lang="ru-RU" dirty="0">
                <a:solidFill>
                  <a:schemeClr val="bg1"/>
                </a:solidFill>
                <a:latin typeface="Playfair Display" charset="-52"/>
              </a:rPr>
              <a:t>Профессиональная подготовка: </a:t>
            </a:r>
            <a:r>
              <a:rPr lang="ru-RU" dirty="0" err="1" smtClean="0">
                <a:solidFill>
                  <a:schemeClr val="bg1"/>
                </a:solidFill>
                <a:latin typeface="Playfair Display" charset="-52"/>
              </a:rPr>
              <a:t>библио</a:t>
            </a:r>
            <a:r>
              <a:rPr lang="ru-RU" dirty="0" smtClean="0">
                <a:solidFill>
                  <a:schemeClr val="bg1"/>
                </a:solidFill>
                <a:latin typeface="Playfair Display" charset="-52"/>
              </a:rPr>
              <a:t> - </a:t>
            </a:r>
            <a:r>
              <a:rPr lang="ru-RU" dirty="0">
                <a:solidFill>
                  <a:schemeClr val="bg1"/>
                </a:solidFill>
                <a:latin typeface="Playfair Display" charset="-52"/>
              </a:rPr>
              <a:t>минимум: ресурсы и материалы </a:t>
            </a:r>
            <a:endParaRPr lang="ru-RU" sz="1800" dirty="0">
              <a:solidFill>
                <a:schemeClr val="bg1"/>
              </a:solidFill>
              <a:latin typeface="Playfair Display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479984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93E70-E2E8-488D-9A54-D3EC99EEF180}"/>
              </a:ext>
            </a:extLst>
          </p:cNvPr>
          <p:cNvSpPr txBox="1"/>
          <p:nvPr/>
        </p:nvSpPr>
        <p:spPr>
          <a:xfrm>
            <a:off x="5113867" y="69663"/>
            <a:ext cx="694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EC359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Playfair Display" pitchFamily="2" charset="-52"/>
              </a:rPr>
              <a:t>Диплом установленного образца на русском языке;</a:t>
            </a:r>
          </a:p>
          <a:p>
            <a:pPr marL="285750" indent="-285750">
              <a:buClr>
                <a:srgbClr val="FEC359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Playfair Display" pitchFamily="2" charset="-52"/>
              </a:rPr>
              <a:t>Удостоверение установленного образца на русском языке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03382E-5B3A-7741-E58C-6B7ECCA24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4" y="654438"/>
            <a:ext cx="5536688" cy="39979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4F8B0C-0C29-3D2E-A8F4-FBA7D5313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52" y="778130"/>
            <a:ext cx="4930452" cy="40774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0CCDDC-7266-6388-AA85-6DBCD1E6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936" y="3176698"/>
            <a:ext cx="2380505" cy="335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10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BDE3D6-B263-45E2-AAB2-7963DE09C1B9}"/>
              </a:ext>
            </a:extLst>
          </p:cNvPr>
          <p:cNvSpPr txBox="1"/>
          <p:nvPr/>
        </p:nvSpPr>
        <p:spPr>
          <a:xfrm>
            <a:off x="2125250" y="425726"/>
            <a:ext cx="371191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Playfair Display Black" pitchFamily="2" charset="-52"/>
              </a:rPr>
              <a:t>        </a:t>
            </a:r>
            <a:r>
              <a:rPr lang="ru-RU" sz="2000" dirty="0">
                <a:solidFill>
                  <a:srgbClr val="FF0000"/>
                </a:solidFill>
                <a:latin typeface="Playfair Display Black" pitchFamily="2" charset="-52"/>
              </a:rPr>
              <a:t>Преференции программ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E3CA4-139F-479F-898A-66A66608B7FE}"/>
              </a:ext>
            </a:extLst>
          </p:cNvPr>
          <p:cNvSpPr txBox="1"/>
          <p:nvPr/>
        </p:nvSpPr>
        <p:spPr>
          <a:xfrm>
            <a:off x="1032890" y="1830834"/>
            <a:ext cx="9108900" cy="425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ru-RU" b="1" dirty="0">
                <a:solidFill>
                  <a:srgbClr val="0070C0"/>
                </a:solidFill>
                <a:latin typeface="Playfair Display" panose="00000500000000000000" pitchFamily="2" charset="-52"/>
              </a:rPr>
              <a:t> </a:t>
            </a:r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Участие в закрытых вебинарах Центра по завершении обучения;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1A378-E7C7-4954-8192-A142F514638A}"/>
              </a:ext>
            </a:extLst>
          </p:cNvPr>
          <p:cNvSpPr txBox="1"/>
          <p:nvPr/>
        </p:nvSpPr>
        <p:spPr>
          <a:xfrm>
            <a:off x="1032890" y="2302440"/>
            <a:ext cx="11000960" cy="425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ru-RU" b="1" dirty="0">
                <a:solidFill>
                  <a:srgbClr val="0070C0"/>
                </a:solidFill>
                <a:latin typeface="Playfair Display" panose="00000500000000000000" pitchFamily="2" charset="-52"/>
              </a:rPr>
              <a:t> </a:t>
            </a:r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Индивидуальное сопровождение обучения учащегося, индивид. онлайн-консультации;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00E88-7D96-4F22-9979-894CB1436C55}"/>
              </a:ext>
            </a:extLst>
          </p:cNvPr>
          <p:cNvSpPr txBox="1"/>
          <p:nvPr/>
        </p:nvSpPr>
        <p:spPr>
          <a:xfrm>
            <a:off x="992031" y="2805319"/>
            <a:ext cx="8674969" cy="425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ru-RU" b="1" dirty="0">
                <a:solidFill>
                  <a:srgbClr val="0070C0"/>
                </a:solidFill>
                <a:latin typeface="Playfair Display" panose="00000500000000000000" pitchFamily="2" charset="-52"/>
              </a:rPr>
              <a:t> </a:t>
            </a:r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Рассрочка на обучение от Центра русского языка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49443C-13FD-46A1-A20B-9E8816C37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3" y="1414053"/>
            <a:ext cx="414099" cy="436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4803C5-5100-40E8-B7F4-9F5247A6E127}"/>
              </a:ext>
            </a:extLst>
          </p:cNvPr>
          <p:cNvSpPr txBox="1"/>
          <p:nvPr/>
        </p:nvSpPr>
        <p:spPr>
          <a:xfrm>
            <a:off x="1093404" y="1339571"/>
            <a:ext cx="8860792" cy="425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Бессрочный доступ к электронной библиотеке с пособиями;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F29EE6-E86E-4D79-AC24-450740378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2" y="1868784"/>
            <a:ext cx="414099" cy="4360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4AFBEF-126F-456D-87BE-B0B227942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6" y="2316198"/>
            <a:ext cx="414099" cy="4360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C5D7A6A-C3AC-44BA-A406-BA7BA06B3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6" y="2804958"/>
            <a:ext cx="414099" cy="43607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A0541C-3B41-CD01-711D-DD3BE4F6B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4" y="939084"/>
            <a:ext cx="414099" cy="436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9D7D6-C61F-FF66-B94E-FEB46663A22F}"/>
              </a:ext>
            </a:extLst>
          </p:cNvPr>
          <p:cNvSpPr txBox="1"/>
          <p:nvPr/>
        </p:nvSpPr>
        <p:spPr>
          <a:xfrm>
            <a:off x="1074928" y="977982"/>
            <a:ext cx="9024824" cy="4360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ru-RU" dirty="0">
                <a:solidFill>
                  <a:srgbClr val="2B25AB"/>
                </a:solidFill>
                <a:latin typeface="Playfair Display" panose="00000500000000000000" pitchFamily="2" charset="-52"/>
              </a:rPr>
              <a:t> </a:t>
            </a:r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10% скидка на следующую выбранную программу обучения;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AC35A-60E2-4382-B14E-D324656F8BC0}"/>
              </a:ext>
            </a:extLst>
          </p:cNvPr>
          <p:cNvSpPr txBox="1"/>
          <p:nvPr/>
        </p:nvSpPr>
        <p:spPr>
          <a:xfrm>
            <a:off x="2000870" y="3285829"/>
            <a:ext cx="814092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Playfair Display Black" pitchFamily="2" charset="-52"/>
              </a:rPr>
              <a:t>Основные опции дистанционных курсов: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39779E4-FD9B-88AF-FA60-C2B1938E62AB}"/>
              </a:ext>
            </a:extLst>
          </p:cNvPr>
          <p:cNvGrpSpPr/>
          <p:nvPr/>
        </p:nvGrpSpPr>
        <p:grpSpPr>
          <a:xfrm>
            <a:off x="446554" y="3712798"/>
            <a:ext cx="8984323" cy="526582"/>
            <a:chOff x="623326" y="3561336"/>
            <a:chExt cx="6077706" cy="3170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C94B40-9C01-927F-440D-84DFDFB21E00}"/>
                </a:ext>
              </a:extLst>
            </p:cNvPr>
            <p:cNvSpPr txBox="1"/>
            <p:nvPr/>
          </p:nvSpPr>
          <p:spPr>
            <a:xfrm>
              <a:off x="889142" y="3561336"/>
              <a:ext cx="5811890" cy="222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  <a:latin typeface="Playfair Display" panose="00000500000000000000" pitchFamily="2" charset="-52"/>
                </a:rPr>
                <a:t>   </a:t>
              </a:r>
              <a:r>
                <a:rPr lang="ru-RU" b="1" dirty="0">
                  <a:solidFill>
                    <a:srgbClr val="2B25AB"/>
                  </a:solidFill>
                  <a:latin typeface="Playfair Display" panose="00000500000000000000" pitchFamily="2" charset="-52"/>
                </a:rPr>
                <a:t>Онлайн-занятия с методическим разбором реальный уроков</a:t>
              </a:r>
            </a:p>
          </p:txBody>
        </p:sp>
        <p:pic>
          <p:nvPicPr>
            <p:cNvPr id="16" name="Рисунок 15" descr="Рисунок 5">
              <a:extLst>
                <a:ext uri="{FF2B5EF4-FFF2-40B4-BE49-F238E27FC236}">
                  <a16:creationId xmlns:a16="http://schemas.microsoft.com/office/drawing/2014/main" id="{590DEED1-00C4-BBB9-5287-4E704F5B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326" y="3615837"/>
              <a:ext cx="319702" cy="2625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3D60782-F071-35CE-C284-561BFC9FBA76}"/>
              </a:ext>
            </a:extLst>
          </p:cNvPr>
          <p:cNvSpPr txBox="1"/>
          <p:nvPr/>
        </p:nvSpPr>
        <p:spPr>
          <a:xfrm>
            <a:off x="974793" y="4461933"/>
            <a:ext cx="8321607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Наставничество, индивидуальное методическое  сопровождение;</a:t>
            </a:r>
            <a:b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</a:br>
            <a:endParaRPr lang="ru-RU" b="1" dirty="0">
              <a:solidFill>
                <a:srgbClr val="2B25AB"/>
              </a:solidFill>
              <a:latin typeface="Playfair Display" panose="00000500000000000000" pitchFamily="2" charset="-52"/>
            </a:endParaRPr>
          </a:p>
          <a:p>
            <a:r>
              <a:rPr lang="ru-RU" b="1" dirty="0">
                <a:solidFill>
                  <a:srgbClr val="2B25AB"/>
                </a:solidFill>
                <a:latin typeface="Playfair Display" panose="00000500000000000000" pitchFamily="2" charset="-52"/>
              </a:rPr>
              <a:t> Профессиональные контакты, профсообщества и др.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91B9CB-88D5-E849-045E-ACB114609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18" y="4378671"/>
            <a:ext cx="408467" cy="43285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487D72-E12D-6562-717E-0E9E052BD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18" y="5011093"/>
            <a:ext cx="408467" cy="4328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5B61DEA-AB67-A398-E36E-CADB0B4F2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1189" y="2701150"/>
            <a:ext cx="1542422" cy="15424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425215-FFFA-028F-B9E4-EE2EA8193CB0}"/>
              </a:ext>
            </a:extLst>
          </p:cNvPr>
          <p:cNvSpPr txBox="1"/>
          <p:nvPr/>
        </p:nvSpPr>
        <p:spPr>
          <a:xfrm rot="10800000" flipV="1">
            <a:off x="8923867" y="4322905"/>
            <a:ext cx="320040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Приглашаем на ближайшие курсы «Методика преподавания РКИ» (взрослым и детям)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531" y="880644"/>
            <a:ext cx="749873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55" y="1371974"/>
            <a:ext cx="749873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531" y="1904814"/>
            <a:ext cx="749873" cy="432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88" y="2372104"/>
            <a:ext cx="749873" cy="432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88" y="2879568"/>
            <a:ext cx="695743" cy="4328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54" y="3769664"/>
            <a:ext cx="749873" cy="43285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26" y="4355336"/>
            <a:ext cx="749873" cy="4328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67" y="5042659"/>
            <a:ext cx="749873" cy="43285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4832" y="65202"/>
            <a:ext cx="3704642" cy="207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46CDDC-ECB6-BD8B-61CF-D91FADA9790C}"/>
              </a:ext>
            </a:extLst>
          </p:cNvPr>
          <p:cNvSpPr txBox="1"/>
          <p:nvPr/>
        </p:nvSpPr>
        <p:spPr>
          <a:xfrm>
            <a:off x="388881" y="535173"/>
            <a:ext cx="9817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Playfair Display Black" pitchFamily="2" charset="-52"/>
              </a:rPr>
              <a:t>Станьте частью сообщества!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D7A51-8BDE-4C6B-2AFE-779F0D695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6" y="4761870"/>
            <a:ext cx="801053" cy="663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D48877-561E-4896-D39D-3EFF1DA4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142729"/>
            <a:ext cx="1020868" cy="66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E01F65-34C5-8801-1B44-F2D3EB52DC51}"/>
              </a:ext>
            </a:extLst>
          </p:cNvPr>
          <p:cNvSpPr txBox="1"/>
          <p:nvPr/>
        </p:nvSpPr>
        <p:spPr>
          <a:xfrm>
            <a:off x="351766" y="1083195"/>
            <a:ext cx="6487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r>
              <a:rPr lang="ru-RU" sz="20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Подписывайтесь на нас в социальных сетях, узнайте секреты преподавания русского языка, общайтесь с коллегами, делитесь своими мыслями и опытом преподавания РКИ. </a:t>
            </a:r>
          </a:p>
        </p:txBody>
      </p:sp>
      <p:sp>
        <p:nvSpPr>
          <p:cNvPr id="10" name="Прямоугольник: скругленные углы 9">
            <a:hlinkClick r:id="rId4"/>
            <a:extLst>
              <a:ext uri="{FF2B5EF4-FFF2-40B4-BE49-F238E27FC236}">
                <a16:creationId xmlns:a16="http://schemas.microsoft.com/office/drawing/2014/main" id="{C8309D01-5ADB-D6F3-FDCE-DF6EF78B68F7}"/>
              </a:ext>
            </a:extLst>
          </p:cNvPr>
          <p:cNvSpPr/>
          <p:nvPr/>
        </p:nvSpPr>
        <p:spPr>
          <a:xfrm>
            <a:off x="863600" y="3064933"/>
            <a:ext cx="4793488" cy="741466"/>
          </a:xfrm>
          <a:prstGeom prst="roundRect">
            <a:avLst>
              <a:gd name="adj" fmla="val 50000"/>
            </a:avLst>
          </a:prstGeom>
          <a:solidFill>
            <a:srgbClr val="2B25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5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Подписаться</a:t>
            </a:r>
          </a:p>
        </p:txBody>
      </p:sp>
      <p:sp>
        <p:nvSpPr>
          <p:cNvPr id="12" name="Прямоугольник: скругленные углы 11">
            <a:hlinkClick r:id="rId5"/>
            <a:extLst>
              <a:ext uri="{FF2B5EF4-FFF2-40B4-BE49-F238E27FC236}">
                <a16:creationId xmlns:a16="http://schemas.microsoft.com/office/drawing/2014/main" id="{F8B5C9A6-4B65-537F-2416-24A4F673EBA8}"/>
              </a:ext>
            </a:extLst>
          </p:cNvPr>
          <p:cNvSpPr/>
          <p:nvPr/>
        </p:nvSpPr>
        <p:spPr>
          <a:xfrm>
            <a:off x="745067" y="4684074"/>
            <a:ext cx="4912021" cy="741466"/>
          </a:xfrm>
          <a:prstGeom prst="roundRect">
            <a:avLst>
              <a:gd name="adj" fmla="val 50000"/>
            </a:avLst>
          </a:prstGeom>
          <a:solidFill>
            <a:srgbClr val="5C2DD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7B7B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Подписаться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EEABFB-6DD9-0622-7ACF-D6DCBC8C9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13356" y="2655852"/>
            <a:ext cx="1145771" cy="11457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10D87D-FDC1-15E1-1BE3-CE62EBBAD0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13356" y="4273926"/>
            <a:ext cx="1145771" cy="11457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54D1E-A26A-D5C8-521A-F418A65554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8" y="3176895"/>
            <a:ext cx="869663" cy="565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43BBC2-9265-F84C-478A-8CFEEE391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17" y="4697737"/>
            <a:ext cx="801053" cy="663669"/>
          </a:xfrm>
          <a:prstGeom prst="rect">
            <a:avLst/>
          </a:prstGeom>
        </p:spPr>
      </p:pic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5" y="345233"/>
            <a:ext cx="5488808" cy="63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460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9446" y="373425"/>
            <a:ext cx="116010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4"/>
                </a:solidFill>
              </a:rPr>
              <a:t>Методика </a:t>
            </a:r>
            <a:r>
              <a:rPr lang="ru-RU" sz="2400" dirty="0">
                <a:solidFill>
                  <a:schemeClr val="accent4"/>
                </a:solidFill>
              </a:rPr>
              <a:t>— это карта, но проводник — это вы. Студент может забыть правило о глаголах </a:t>
            </a:r>
            <a:r>
              <a:rPr lang="ru-RU" sz="2400" dirty="0" smtClean="0">
                <a:solidFill>
                  <a:schemeClr val="accent4"/>
                </a:solidFill>
              </a:rPr>
              <a:t>движения и всю жизнь путать дательный </a:t>
            </a:r>
            <a:r>
              <a:rPr lang="ru-RU" sz="2400" dirty="0">
                <a:solidFill>
                  <a:schemeClr val="accent4"/>
                </a:solidFill>
              </a:rPr>
              <a:t> </a:t>
            </a:r>
            <a:r>
              <a:rPr lang="ru-RU" sz="2400" dirty="0" smtClean="0">
                <a:solidFill>
                  <a:schemeClr val="accent4"/>
                </a:solidFill>
              </a:rPr>
              <a:t>и винительный, </a:t>
            </a:r>
            <a:r>
              <a:rPr lang="ru-RU" sz="2400" dirty="0">
                <a:solidFill>
                  <a:schemeClr val="accent4"/>
                </a:solidFill>
              </a:rPr>
              <a:t>но он никогда не забудет, как вы поддержали его, когда у него не получалось. Будьте не просто учителями языка, будьте </a:t>
            </a:r>
            <a:r>
              <a:rPr lang="ru-RU" sz="2400" dirty="0" err="1">
                <a:solidFill>
                  <a:schemeClr val="accent4"/>
                </a:solidFill>
              </a:rPr>
              <a:t>амбассадорами</a:t>
            </a:r>
            <a:r>
              <a:rPr lang="ru-RU" sz="2400" dirty="0">
                <a:solidFill>
                  <a:schemeClr val="accent4"/>
                </a:solidFill>
              </a:rPr>
              <a:t> культуры. </a:t>
            </a:r>
            <a:endParaRPr lang="ru-RU" sz="2400" dirty="0" smtClean="0">
              <a:solidFill>
                <a:schemeClr val="accent4"/>
              </a:solidFill>
            </a:endParaRPr>
          </a:p>
          <a:p>
            <a:endParaRPr lang="ru-RU" sz="2400" dirty="0">
              <a:solidFill>
                <a:schemeClr val="accent4"/>
              </a:solidFill>
            </a:endParaRPr>
          </a:p>
          <a:p>
            <a:endParaRPr lang="ru-RU" sz="2400" dirty="0" smtClean="0">
              <a:solidFill>
                <a:schemeClr val="accent4"/>
              </a:solidFill>
            </a:endParaRPr>
          </a:p>
          <a:p>
            <a:endParaRPr lang="ru-RU" sz="2400" dirty="0">
              <a:solidFill>
                <a:schemeClr val="accent4"/>
              </a:solidFill>
            </a:endParaRPr>
          </a:p>
          <a:p>
            <a:endParaRPr lang="ru-RU" sz="2400" dirty="0" smtClean="0">
              <a:solidFill>
                <a:schemeClr val="accent4"/>
              </a:solidFill>
            </a:endParaRPr>
          </a:p>
          <a:p>
            <a:endParaRPr lang="ru-RU" sz="2400" dirty="0">
              <a:solidFill>
                <a:schemeClr val="accent4"/>
              </a:solidFill>
            </a:endParaRPr>
          </a:p>
          <a:p>
            <a:endParaRPr lang="ru-RU" sz="2400" dirty="0" smtClean="0">
              <a:solidFill>
                <a:schemeClr val="accent4"/>
              </a:solidFill>
            </a:endParaRPr>
          </a:p>
          <a:p>
            <a:endParaRPr lang="ru-RU" sz="2400" dirty="0" smtClean="0">
              <a:solidFill>
                <a:schemeClr val="accent4"/>
              </a:solidFill>
            </a:endParaRPr>
          </a:p>
          <a:p>
            <a:endParaRPr lang="ru-RU" sz="2400" dirty="0" smtClean="0">
              <a:solidFill>
                <a:schemeClr val="accent4"/>
              </a:solidFill>
            </a:endParaRPr>
          </a:p>
          <a:p>
            <a:r>
              <a:rPr lang="ru-RU" sz="2400" dirty="0" smtClean="0">
                <a:solidFill>
                  <a:schemeClr val="accent4"/>
                </a:solidFill>
              </a:rPr>
              <a:t>Преподаватель  РКИ помогает </a:t>
            </a:r>
            <a:r>
              <a:rPr lang="ru-RU" sz="2400" dirty="0">
                <a:solidFill>
                  <a:schemeClr val="accent4"/>
                </a:solidFill>
              </a:rPr>
              <a:t>человеку обрести новый </a:t>
            </a:r>
            <a:r>
              <a:rPr lang="ru-RU" sz="2400" dirty="0" smtClean="0">
                <a:solidFill>
                  <a:schemeClr val="accent4"/>
                </a:solidFill>
              </a:rPr>
              <a:t>голос, увидеть новый мир и взять </a:t>
            </a:r>
            <a:r>
              <a:rPr lang="ru-RU" sz="2400" dirty="0">
                <a:solidFill>
                  <a:schemeClr val="accent4"/>
                </a:solidFill>
              </a:rPr>
              <a:t>ключи от огромной </a:t>
            </a:r>
            <a:r>
              <a:rPr lang="ru-RU" sz="2400" dirty="0" smtClean="0">
                <a:solidFill>
                  <a:schemeClr val="accent4"/>
                </a:solidFill>
              </a:rPr>
              <a:t>культуры</a:t>
            </a:r>
            <a:endParaRPr lang="ru-RU" sz="2400" dirty="0">
              <a:solidFill>
                <a:schemeClr val="accent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02" y="2019673"/>
            <a:ext cx="7884936" cy="31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32666" y="971380"/>
            <a:ext cx="7475537" cy="476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РКИ самостоятельная </a:t>
            </a:r>
            <a:r>
              <a:rPr lang="ru-RU" dirty="0" smtClean="0"/>
              <a:t>научно-практическая дисциплина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70" y="1298338"/>
            <a:ext cx="4564528" cy="45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67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63295" y="193610"/>
            <a:ext cx="7475537" cy="476248"/>
          </a:xfrm>
        </p:spPr>
        <p:txBody>
          <a:bodyPr/>
          <a:lstStyle/>
          <a:p>
            <a:pPr algn="ctr"/>
            <a:r>
              <a:rPr lang="ru-RU" dirty="0"/>
              <a:t>Научная </a:t>
            </a:r>
            <a:r>
              <a:rPr lang="ru-RU" dirty="0" smtClean="0"/>
              <a:t>основа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934043"/>
              </p:ext>
            </p:extLst>
          </p:nvPr>
        </p:nvGraphicFramePr>
        <p:xfrm>
          <a:off x="494522" y="669858"/>
          <a:ext cx="10888824" cy="30958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25143">
                  <a:extLst>
                    <a:ext uri="{9D8B030D-6E8A-4147-A177-3AD203B41FA5}">
                      <a16:colId xmlns:a16="http://schemas.microsoft.com/office/drawing/2014/main" val="1064056202"/>
                    </a:ext>
                  </a:extLst>
                </a:gridCol>
                <a:gridCol w="5663681">
                  <a:extLst>
                    <a:ext uri="{9D8B030D-6E8A-4147-A177-3AD203B41FA5}">
                      <a16:colId xmlns:a16="http://schemas.microsoft.com/office/drawing/2014/main" val="352156413"/>
                    </a:ext>
                  </a:extLst>
                </a:gridCol>
              </a:tblGrid>
              <a:tr h="76511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Лингводидактика (Е. И. Пассов) - как учить?</a:t>
                      </a:r>
                    </a:p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Психолингвистика двуязычия</a:t>
                      </a:r>
                    </a:p>
                    <a:p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язык как средство коммуникации, а не объект анализа.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140199"/>
                  </a:ext>
                </a:extLst>
              </a:tr>
              <a:tr h="7184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Когнитивная лингвистика (Е. С. </a:t>
                      </a:r>
                      <a:r>
                        <a:rPr lang="ru-RU" dirty="0" err="1" smtClean="0">
                          <a:solidFill>
                            <a:schemeClr val="tx2"/>
                          </a:solidFill>
                        </a:rPr>
                        <a:t>Кубрякова</a:t>
                      </a:r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, Л. В. Щерба) - как усваивается язык?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язык как отражение ментальных моделей и концептуальных метафор.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17930"/>
                  </a:ext>
                </a:extLst>
              </a:tr>
              <a:tr h="122036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Межкультурная коммуникация (Ю. Е. Прохоров) - зачем учить?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2"/>
                          </a:solidFill>
                        </a:rPr>
                        <a:t>Лингвокультурология</a:t>
                      </a:r>
                      <a:endParaRPr lang="ru-RU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Социолингвистика</a:t>
                      </a:r>
                    </a:p>
                    <a:p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языковые формы как носители культурных сценариев.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73259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1" y="734600"/>
            <a:ext cx="6436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46" y="3295662"/>
            <a:ext cx="5938019" cy="34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3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7213" y="342900"/>
            <a:ext cx="9958387" cy="476248"/>
          </a:xfrm>
        </p:spPr>
        <p:txBody>
          <a:bodyPr/>
          <a:lstStyle/>
          <a:p>
            <a:pPr algn="ctr"/>
            <a:r>
              <a:rPr lang="ru-RU" dirty="0"/>
              <a:t>Методическое ядро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116346"/>
              </p:ext>
            </p:extLst>
          </p:nvPr>
        </p:nvGraphicFramePr>
        <p:xfrm>
          <a:off x="382554" y="1261340"/>
          <a:ext cx="11439330" cy="36141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66931">
                  <a:extLst>
                    <a:ext uri="{9D8B030D-6E8A-4147-A177-3AD203B41FA5}">
                      <a16:colId xmlns:a16="http://schemas.microsoft.com/office/drawing/2014/main" val="154007405"/>
                    </a:ext>
                  </a:extLst>
                </a:gridCol>
                <a:gridCol w="7772399">
                  <a:extLst>
                    <a:ext uri="{9D8B030D-6E8A-4147-A177-3AD203B41FA5}">
                      <a16:colId xmlns:a16="http://schemas.microsoft.com/office/drawing/2014/main" val="2126351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Дисциплина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Практическая задача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40931"/>
                  </a:ext>
                </a:extLst>
              </a:tr>
              <a:tr h="1056336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Методика преподавания 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подходов: коммуникативного, когнитивного, </a:t>
                      </a:r>
                      <a:r>
                        <a:rPr lang="ru-RU" dirty="0" err="1" smtClean="0"/>
                        <a:t>интеркультурного</a:t>
                      </a:r>
                      <a:r>
                        <a:rPr lang="ru-RU" dirty="0" smtClean="0"/>
                        <a:t> — в зависимости от цели (студент учится,</a:t>
                      </a:r>
                      <a:r>
                        <a:rPr lang="ru-RU" baseline="0" dirty="0" smtClean="0"/>
                        <a:t> чтобы получить диплом, </a:t>
                      </a:r>
                      <a:r>
                        <a:rPr lang="ru-RU" dirty="0" smtClean="0"/>
                        <a:t>мигрант учится выживать, дипломат — вести переговоры).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459734"/>
                  </a:ext>
                </a:extLst>
              </a:tr>
              <a:tr h="680153">
                <a:tc>
                  <a:txBody>
                    <a:bodyPr/>
                    <a:lstStyle/>
                    <a:p>
                      <a:r>
                        <a:rPr lang="ru-RU" dirty="0" smtClean="0"/>
                        <a:t>Частные методики 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Адаптация под аудиторию: РКИ для детей, для мигрантов, для академических целей (РКИ-А), для бизнеса (РКИ-Б).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967919"/>
                  </a:ext>
                </a:extLst>
              </a:tr>
              <a:tr h="625151"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Дидактика 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Конструирование урока: как объяснить виды глагола без термина «вид», используя только жесты и картинки.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86"/>
                  </a:ext>
                </a:extLst>
              </a:tr>
              <a:tr h="739435">
                <a:tc>
                  <a:txBody>
                    <a:bodyPr/>
                    <a:lstStyle/>
                    <a:p>
                      <a:r>
                        <a:rPr lang="ru-RU" dirty="0" smtClean="0"/>
                        <a:t>Теория и практика тестирования (ТРКИ)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стандартизированных экзаменов и оценка прогресса.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86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05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7311" y="501520"/>
            <a:ext cx="7475537" cy="476248"/>
          </a:xfrm>
        </p:spPr>
        <p:txBody>
          <a:bodyPr/>
          <a:lstStyle/>
          <a:p>
            <a:r>
              <a:rPr lang="ru-RU" dirty="0"/>
              <a:t>Прикладные </a:t>
            </a:r>
            <a:r>
              <a:rPr lang="ru-RU" dirty="0" smtClean="0"/>
              <a:t>модули: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70483"/>
              </p:ext>
            </p:extLst>
          </p:nvPr>
        </p:nvGraphicFramePr>
        <p:xfrm>
          <a:off x="587829" y="1138334"/>
          <a:ext cx="11019453" cy="3574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880">
                  <a:extLst>
                    <a:ext uri="{9D8B030D-6E8A-4147-A177-3AD203B41FA5}">
                      <a16:colId xmlns:a16="http://schemas.microsoft.com/office/drawing/2014/main" val="3786477647"/>
                    </a:ext>
                  </a:extLst>
                </a:gridCol>
                <a:gridCol w="7293573">
                  <a:extLst>
                    <a:ext uri="{9D8B030D-6E8A-4147-A177-3AD203B41FA5}">
                      <a16:colId xmlns:a16="http://schemas.microsoft.com/office/drawing/2014/main" val="3770727947"/>
                    </a:ext>
                  </a:extLst>
                </a:gridCol>
              </a:tblGrid>
              <a:tr h="844284">
                <a:tc>
                  <a:txBody>
                    <a:bodyPr/>
                    <a:lstStyle/>
                    <a:p>
                      <a:r>
                        <a:rPr lang="ru-RU" dirty="0" smtClean="0"/>
                        <a:t>Модуль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для</a:t>
                      </a:r>
                      <a:r>
                        <a:rPr lang="ru-RU" baseline="0" dirty="0" smtClean="0"/>
                        <a:t> чего?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012696"/>
                  </a:ext>
                </a:extLst>
              </a:tr>
              <a:tr h="350035"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УМК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Создание актуальных учебников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774790"/>
                  </a:ext>
                </a:extLst>
              </a:tr>
              <a:tr h="637418">
                <a:tc>
                  <a:txBody>
                    <a:bodyPr/>
                    <a:lstStyle/>
                    <a:p>
                      <a:r>
                        <a:rPr lang="ru-RU" dirty="0" smtClean="0"/>
                        <a:t>Цифровая педагогика 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Использование ИИ-тренажёров, чат-ботов и </a:t>
                      </a:r>
                      <a:r>
                        <a:rPr lang="ru-RU" dirty="0" err="1" smtClean="0"/>
                        <a:t>мемов</a:t>
                      </a:r>
                      <a:r>
                        <a:rPr lang="ru-RU" dirty="0" smtClean="0"/>
                        <a:t> для запоминания грамматики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296479"/>
                  </a:ext>
                </a:extLst>
              </a:tr>
              <a:tr h="725126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Страноведение и культура речи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Объяснение, почему нельзя приходить в гости без подарка, а в баню — обязательно с веником и философией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353054"/>
                  </a:ext>
                </a:extLst>
              </a:tr>
              <a:tr h="999304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Прагматика и дискурс-анализ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Обучение «неписаным правилам»: как отказывать вежливо («Я бы с радостью, но…»), как читать между строк.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95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32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65267" y="1076325"/>
            <a:ext cx="10944225" cy="4067175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и возрастная психология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Нейролингвистика (как мозг обрабатывает L2)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Переводоведение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(роль перевода как методического приёма)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Этнопсихология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(ментальные различия носителей разных культур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РЕЗЮМЕ: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89866" y="838201"/>
            <a:ext cx="7475537" cy="476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Смежные </a:t>
            </a:r>
            <a:r>
              <a:rPr lang="ru-RU" dirty="0" smtClean="0"/>
              <a:t>дисциплины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(не входят напрямую, но питают РКИ)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3887" y="4228427"/>
            <a:ext cx="113192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РКИ — это синтез лингвистики, психологии, педагогики и культурологии, направленный не на «передачу языка», а на когнитивное конструирование новой языковой личности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44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69988" y="482859"/>
            <a:ext cx="7475537" cy="476248"/>
          </a:xfrm>
        </p:spPr>
        <p:txBody>
          <a:bodyPr/>
          <a:lstStyle/>
          <a:p>
            <a:r>
              <a:rPr lang="ru-RU" dirty="0"/>
              <a:t>Кто изучает русский как иностранный?</a:t>
            </a: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12" y="1147665"/>
            <a:ext cx="9377266" cy="4963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63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15" y="283871"/>
            <a:ext cx="4340728" cy="281389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636316"/>
              </p:ext>
            </p:extLst>
          </p:nvPr>
        </p:nvGraphicFramePr>
        <p:xfrm>
          <a:off x="2022670" y="3266922"/>
          <a:ext cx="81280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496518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30495194"/>
                    </a:ext>
                  </a:extLst>
                </a:gridCol>
              </a:tblGrid>
              <a:tr h="317395">
                <a:tc>
                  <a:txBody>
                    <a:bodyPr/>
                    <a:lstStyle/>
                    <a:p>
                      <a:r>
                        <a:rPr lang="ru-RU" dirty="0" smtClean="0"/>
                        <a:t>взрослые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92811"/>
                  </a:ext>
                </a:extLst>
              </a:tr>
              <a:tr h="2191332">
                <a:tc>
                  <a:txBody>
                    <a:bodyPr/>
                    <a:lstStyle/>
                    <a:p>
                      <a:r>
                        <a:rPr lang="ru-RU" dirty="0" smtClean="0"/>
                        <a:t>Карьера и образование</a:t>
                      </a:r>
                    </a:p>
                    <a:p>
                      <a:r>
                        <a:rPr lang="ru-RU" dirty="0" smtClean="0"/>
                        <a:t>Бизнес</a:t>
                      </a:r>
                    </a:p>
                    <a:p>
                      <a:r>
                        <a:rPr lang="ru-RU" dirty="0" smtClean="0"/>
                        <a:t>Семья и общение</a:t>
                      </a:r>
                    </a:p>
                    <a:p>
                      <a:r>
                        <a:rPr lang="ru-RU" dirty="0" smtClean="0"/>
                        <a:t>Культура и литература</a:t>
                      </a:r>
                    </a:p>
                    <a:p>
                      <a:r>
                        <a:rPr lang="ru-RU" dirty="0" smtClean="0"/>
                        <a:t>Путешествия и жизнь в РФ</a:t>
                      </a:r>
                    </a:p>
                    <a:p>
                      <a:r>
                        <a:rPr lang="ru-RU" dirty="0" smtClean="0"/>
                        <a:t>Медиа и контент</a:t>
                      </a:r>
                    </a:p>
                    <a:p>
                      <a:r>
                        <a:rPr lang="ru-RU" dirty="0" smtClean="0"/>
                        <a:t>Личностный интерес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Образование</a:t>
                      </a:r>
                    </a:p>
                    <a:p>
                      <a:r>
                        <a:rPr lang="ru-RU" dirty="0" smtClean="0"/>
                        <a:t>Семейное общение</a:t>
                      </a:r>
                    </a:p>
                    <a:p>
                      <a:r>
                        <a:rPr lang="ru-RU" dirty="0" smtClean="0"/>
                        <a:t>Социализация</a:t>
                      </a:r>
                    </a:p>
                    <a:p>
                      <a:r>
                        <a:rPr lang="ru-RU" dirty="0" smtClean="0"/>
                        <a:t>Развлечения</a:t>
                      </a:r>
                    </a:p>
                    <a:p>
                      <a:r>
                        <a:rPr lang="ru-RU" dirty="0" smtClean="0"/>
                        <a:t>Наследие и корни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92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533928"/>
      </p:ext>
    </p:extLst>
  </p:cSld>
  <p:clrMapOvr>
    <a:masterClrMapping/>
  </p:clrMapOvr>
</p:sld>
</file>

<file path=ppt/theme/theme1.xml><?xml version="1.0" encoding="utf-8"?>
<a:theme xmlns:a="http://schemas.openxmlformats.org/drawingml/2006/main" name="МГУ_Макет_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layfair">
      <a:majorFont>
        <a:latin typeface="Playfair Display Black"/>
        <a:ea typeface=""/>
        <a:cs typeface=""/>
      </a:majorFont>
      <a:minorFont>
        <a:latin typeface="Playfai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ГУ_Макет_презентаций" id="{7B2C296A-0C95-4AD4-9C64-2449CC4C7462}" vid="{3ABBB48C-A4D8-4B36-A29B-727B1C777E7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ABCD5A-59D5-4685-9851-BF9CA027C1EA}">
  <we:reference id="wa104380121" version="2.0.0.0" store="ru-RU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МГУ_Макет_презентаций</Template>
  <TotalTime>2552</TotalTime>
  <Words>1857</Words>
  <Application>Microsoft Office PowerPoint</Application>
  <PresentationFormat>Широкоэкранный</PresentationFormat>
  <Paragraphs>262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Times New Roman</vt:lpstr>
      <vt:lpstr>Calibri</vt:lpstr>
      <vt:lpstr>Playfair Display Black</vt:lpstr>
      <vt:lpstr>Inter SemiBold</vt:lpstr>
      <vt:lpstr>Inter</vt:lpstr>
      <vt:lpstr>Playfair Display</vt:lpstr>
      <vt:lpstr>Arial</vt:lpstr>
      <vt:lpstr>МГУ_Макет_презентаций</vt:lpstr>
      <vt:lpstr>Презентация PowerPoint</vt:lpstr>
      <vt:lpstr>Презентация PowerPoint</vt:lpstr>
      <vt:lpstr>РКИ самостоятельная научно-практическая дисциплина.  </vt:lpstr>
      <vt:lpstr>Научная основа </vt:lpstr>
      <vt:lpstr>Методическое ядро</vt:lpstr>
      <vt:lpstr>Прикладные модули:</vt:lpstr>
      <vt:lpstr>Смежные дисциплины  (не входят напрямую, но питают РКИ) </vt:lpstr>
      <vt:lpstr>Кто изучает русский как иностранный?</vt:lpstr>
      <vt:lpstr>Презентация PowerPoint</vt:lpstr>
      <vt:lpstr>География и портрет типичного студента РКИ</vt:lpstr>
      <vt:lpstr>Типичный портрет:</vt:lpstr>
      <vt:lpstr>Уровни владения русским языком (ТРКИ)</vt:lpstr>
      <vt:lpstr>Презентация PowerPoint</vt:lpstr>
      <vt:lpstr>Кто может стать преподавателем РКИ? </vt:lpstr>
      <vt:lpstr>Презентация PowerPoint</vt:lpstr>
      <vt:lpstr>Миф 1: Только филолог может преподавать РКИ</vt:lpstr>
      <vt:lpstr> Миф 2: Любой носитель языка может преподавать РКИ</vt:lpstr>
      <vt:lpstr> Миф 3: Школьный учитель русского языка = преподаватель РКИ</vt:lpstr>
      <vt:lpstr>Презентация PowerPoint</vt:lpstr>
      <vt:lpstr>Презентация PowerPoint</vt:lpstr>
      <vt:lpstr>Структура обучения</vt:lpstr>
      <vt:lpstr>От теории к практике!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Гаврииловна</dc:creator>
  <cp:lastModifiedBy>Lenovo</cp:lastModifiedBy>
  <cp:revision>201</cp:revision>
  <dcterms:created xsi:type="dcterms:W3CDTF">2021-04-26T08:00:57Z</dcterms:created>
  <dcterms:modified xsi:type="dcterms:W3CDTF">2026-03-05T11:30:35Z</dcterms:modified>
</cp:coreProperties>
</file>