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1" r:id="rId2"/>
    <p:sldId id="266" r:id="rId3"/>
    <p:sldId id="260" r:id="rId4"/>
    <p:sldId id="268" r:id="rId5"/>
    <p:sldId id="267" r:id="rId6"/>
    <p:sldId id="278" r:id="rId7"/>
    <p:sldId id="4020" r:id="rId8"/>
    <p:sldId id="280" r:id="rId9"/>
    <p:sldId id="257" r:id="rId10"/>
    <p:sldId id="261" r:id="rId11"/>
    <p:sldId id="282" r:id="rId12"/>
    <p:sldId id="4022" r:id="rId13"/>
    <p:sldId id="4023" r:id="rId14"/>
    <p:sldId id="4024" r:id="rId15"/>
    <p:sldId id="28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B5E"/>
    <a:srgbClr val="78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4353" autoAdjust="0"/>
  </p:normalViewPr>
  <p:slideViewPr>
    <p:cSldViewPr snapToGrid="0" showGuides="1">
      <p:cViewPr varScale="1">
        <p:scale>
          <a:sx n="70" d="100"/>
          <a:sy n="70" d="100"/>
        </p:scale>
        <p:origin x="5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9CCDD-4FE4-4822-8604-33976B9433AF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2B3A8-8117-41CB-AA96-98BE07D45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20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3ADBC-BAA6-4399-E7CF-E9BA8CA8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2F3D79-87BA-2089-5358-72CC2332F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B0E19E6-09FB-5B55-37DD-DDE27AE52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D5F3BB-9F6C-FDDF-4C05-AEB3A474D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72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63930-691F-82B4-DB85-64A0B78E8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B998FA3-ACEC-B720-DAF7-17B64164E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CB33C1-BD74-8A60-09A8-F87FAEBB2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4F04E6-D34F-CDB3-A508-8231A6E0C6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33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6A5AC-8E94-1D36-4E8C-C39A748D1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7434488-7FC3-CBBE-C75D-A618E2BAF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96F9F04-1C2A-735A-0E84-AE567402F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19FB5D-EE90-016C-132A-8EB9DFA23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23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FF0A0-B35E-316E-7CED-B70169D36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2D0AAA-804F-183A-1C49-9968FCD7B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49A7B5E-26F9-8F83-E6C4-82E494C8B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31A332-EB6D-5C7C-B3B4-712E23FD2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57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1C55F-8C82-4D9D-A29D-1BEA18C9D13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593E2-5529-4646-B0A0-BF9B3389DF57}" type="datetimeFigureOut">
              <a:rPr lang="zh-CN" altLang="en-US" smtClean="0"/>
              <a:t>2025/6/27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ACA7F-8517-45C9-9377-0B086A388F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灯笼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" y="-8890"/>
            <a:ext cx="3100070" cy="3072765"/>
          </a:xfrm>
          <a:prstGeom prst="rect">
            <a:avLst/>
          </a:prstGeom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1760" y="884555"/>
            <a:ext cx="3206115" cy="596138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730500" y="414655"/>
            <a:ext cx="8197850" cy="4453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altLang="zh-CN" sz="3500" b="1" kern="100" dirty="0">
                <a:solidFill>
                  <a:srgbClr val="FF0000"/>
                </a:solidFill>
                <a:effectLst/>
                <a:latin typeface="Segoe Print" panose="02000600000000000000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Опыт разработки интерактивной игры по русской литературе Серебряного века для китайских студентов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altLang="zh-CN" kern="100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altLang="zh-CN" sz="18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altLang="zh-CN" sz="2400" b="1" kern="100" dirty="0">
                <a:solidFill>
                  <a:srgbClr val="7030A0"/>
                </a:solidFill>
                <a:effectLst/>
                <a:latin typeface="Ink Free" panose="03080402000500000000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Дао серебряного века русской литературы</a:t>
            </a:r>
            <a:endParaRPr lang="en-US" altLang="zh-CN" sz="2400" b="1" kern="100" dirty="0">
              <a:solidFill>
                <a:srgbClr val="7030A0"/>
              </a:solidFill>
              <a:effectLst/>
              <a:latin typeface="Ink Free" panose="03080402000500000000" pitchFamily="66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zh-CN" altLang="zh-CN" sz="2400" b="1" kern="100" dirty="0">
                <a:solidFill>
                  <a:srgbClr val="7030A0"/>
                </a:solidFill>
                <a:effectLst/>
                <a:latin typeface="Ink Free" panose="03080402000500000000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俄罗斯文学白银时代之道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85046" y="5448935"/>
            <a:ext cx="4140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Казьмина Ольга Александровна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К.ф.н., доц. Юго-Западный университет (Чунцин)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灯笼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817100" y="-8255"/>
            <a:ext cx="2372360" cy="2352040"/>
          </a:xfrm>
          <a:prstGeom prst="rect">
            <a:avLst/>
          </a:prstGeom>
        </p:spPr>
      </p:pic>
      <p:sp>
        <p:nvSpPr>
          <p:cNvPr id="87" name="AutoShape 7"/>
          <p:cNvSpPr/>
          <p:nvPr/>
        </p:nvSpPr>
        <p:spPr bwMode="auto">
          <a:xfrm>
            <a:off x="296645" y="3234055"/>
            <a:ext cx="716280" cy="716280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6A5B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2380" y="3863677"/>
            <a:ext cx="2209357" cy="1710675"/>
            <a:chOff x="2321" y="4611"/>
            <a:chExt cx="3719" cy="2397"/>
          </a:xfrm>
        </p:grpSpPr>
        <p:sp>
          <p:nvSpPr>
            <p:cNvPr id="85" name="AutoShape 5"/>
            <p:cNvSpPr/>
            <p:nvPr/>
          </p:nvSpPr>
          <p:spPr bwMode="auto">
            <a:xfrm>
              <a:off x="2321" y="4611"/>
              <a:ext cx="3522" cy="239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846" y="0"/>
                  </a:moveTo>
                  <a:lnTo>
                    <a:pt x="2625" y="4984"/>
                  </a:lnTo>
                  <a:lnTo>
                    <a:pt x="305" y="4984"/>
                  </a:lnTo>
                  <a:cubicBezTo>
                    <a:pt x="136" y="4984"/>
                    <a:pt x="0" y="5356"/>
                    <a:pt x="0" y="5815"/>
                  </a:cubicBezTo>
                  <a:lnTo>
                    <a:pt x="0" y="20769"/>
                  </a:lnTo>
                  <a:cubicBezTo>
                    <a:pt x="0" y="21228"/>
                    <a:pt x="136" y="21599"/>
                    <a:pt x="305" y="21599"/>
                  </a:cubicBezTo>
                  <a:lnTo>
                    <a:pt x="21294" y="21599"/>
                  </a:lnTo>
                  <a:cubicBezTo>
                    <a:pt x="21463" y="21599"/>
                    <a:pt x="21599" y="21228"/>
                    <a:pt x="21599" y="20769"/>
                  </a:cubicBezTo>
                  <a:lnTo>
                    <a:pt x="21599" y="5815"/>
                  </a:lnTo>
                  <a:cubicBezTo>
                    <a:pt x="21600" y="5356"/>
                    <a:pt x="21463" y="4984"/>
                    <a:pt x="21294" y="4984"/>
                  </a:cubicBezTo>
                  <a:lnTo>
                    <a:pt x="5068" y="4984"/>
                  </a:lnTo>
                  <a:lnTo>
                    <a:pt x="3846" y="0"/>
                  </a:lnTo>
                  <a:close/>
                </a:path>
              </a:pathLst>
            </a:custGeom>
            <a:solidFill>
              <a:srgbClr val="6A5B5E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ru-RU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Тестирование игры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9" name="AutoShape 9"/>
            <p:cNvSpPr/>
            <p:nvPr/>
          </p:nvSpPr>
          <p:spPr bwMode="auto">
            <a:xfrm>
              <a:off x="2893" y="5398"/>
              <a:ext cx="3147" cy="3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800"/>
                </a:spcAft>
              </a:pPr>
              <a:endParaRPr lang="zh-CN" altLang="zh-CN" sz="16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2" name="AutoShape 12"/>
          <p:cNvSpPr/>
          <p:nvPr/>
        </p:nvSpPr>
        <p:spPr bwMode="auto">
          <a:xfrm>
            <a:off x="4291597" y="4005838"/>
            <a:ext cx="716915" cy="716915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6A5B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92220" y="2454896"/>
            <a:ext cx="2975610" cy="1603375"/>
            <a:chOff x="6310" y="5114"/>
            <a:chExt cx="3184" cy="1171"/>
          </a:xfrm>
        </p:grpSpPr>
        <p:sp>
          <p:nvSpPr>
            <p:cNvPr id="90" name="AutoShape 10"/>
            <p:cNvSpPr/>
            <p:nvPr/>
          </p:nvSpPr>
          <p:spPr bwMode="auto">
            <a:xfrm>
              <a:off x="6310" y="5114"/>
              <a:ext cx="3184" cy="117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05" y="0"/>
                  </a:moveTo>
                  <a:cubicBezTo>
                    <a:pt x="136" y="0"/>
                    <a:pt x="0" y="371"/>
                    <a:pt x="0" y="830"/>
                  </a:cubicBezTo>
                  <a:lnTo>
                    <a:pt x="0" y="15784"/>
                  </a:lnTo>
                  <a:cubicBezTo>
                    <a:pt x="0" y="16243"/>
                    <a:pt x="136" y="16615"/>
                    <a:pt x="305" y="16615"/>
                  </a:cubicBezTo>
                  <a:lnTo>
                    <a:pt x="2627" y="16615"/>
                  </a:lnTo>
                  <a:lnTo>
                    <a:pt x="3849" y="21599"/>
                  </a:lnTo>
                  <a:lnTo>
                    <a:pt x="5072" y="16615"/>
                  </a:lnTo>
                  <a:lnTo>
                    <a:pt x="21294" y="16615"/>
                  </a:lnTo>
                  <a:cubicBezTo>
                    <a:pt x="21463" y="16615"/>
                    <a:pt x="21599" y="16243"/>
                    <a:pt x="21599" y="15784"/>
                  </a:cubicBezTo>
                  <a:lnTo>
                    <a:pt x="21599" y="830"/>
                  </a:lnTo>
                  <a:cubicBezTo>
                    <a:pt x="21600" y="371"/>
                    <a:pt x="21463" y="0"/>
                    <a:pt x="21294" y="0"/>
                  </a:cubicBezTo>
                  <a:lnTo>
                    <a:pt x="305" y="0"/>
                  </a:lnTo>
                  <a:close/>
                </a:path>
              </a:pathLst>
            </a:custGeom>
            <a:solidFill>
              <a:srgbClr val="6A5B5E"/>
            </a:solidFill>
            <a:ln>
              <a:noFill/>
            </a:ln>
          </p:spPr>
          <p:txBody>
            <a:bodyPr lIns="0" tIns="0" rIns="0" bIns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AutoShape 14"/>
            <p:cNvSpPr/>
            <p:nvPr/>
          </p:nvSpPr>
          <p:spPr bwMode="auto">
            <a:xfrm>
              <a:off x="6516" y="5231"/>
              <a:ext cx="2737" cy="6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5pPr>
              <a:lvl6pPr marL="25146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6pPr>
              <a:lvl7pPr marL="29718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7pPr>
              <a:lvl8pPr marL="34290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8pPr>
              <a:lvl9pPr marL="3886200" indent="-228600" algn="ctr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9pPr>
            </a:lstStyle>
            <a:p>
              <a:pPr algn="ctr" defTabSz="334645" eaLnBrk="1"/>
              <a:r>
                <a:rPr lang="en-US" altLang="zh-CN" sz="1800" b="1" dirty="0" err="1">
                  <a:effectLst/>
                  <a:latin typeface="DengXian" panose="02010600030101010101" pitchFamily="2" charset="-122"/>
                  <a:cs typeface="Times New Roman" panose="02020603050405020304" pitchFamily="18" charset="0"/>
                </a:rPr>
                <a:t>Внесе</a:t>
              </a:r>
              <a:r>
                <a:rPr lang="ru-RU" altLang="zh-CN" sz="1800" b="1" dirty="0" err="1">
                  <a:effectLst/>
                  <a:latin typeface="DengXian" panose="02010600030101010101" pitchFamily="2" charset="-122"/>
                  <a:cs typeface="Times New Roman" panose="02020603050405020304" pitchFamily="18" charset="0"/>
                </a:rPr>
                <a:t>ние</a:t>
              </a:r>
              <a:r>
                <a:rPr lang="ru-RU" altLang="zh-CN" sz="1800" b="1" dirty="0">
                  <a:effectLst/>
                  <a:latin typeface="DengXian" panose="02010600030101010101" pitchFamily="2" charset="-122"/>
                  <a:cs typeface="Times New Roman" panose="02020603050405020304" pitchFamily="18" charset="0"/>
                </a:rPr>
                <a:t> необходимых</a:t>
              </a:r>
              <a:r>
                <a:rPr lang="en-US" altLang="zh-CN" sz="1800" b="1" dirty="0">
                  <a:effectLst/>
                  <a:latin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800" b="1" dirty="0" err="1">
                  <a:effectLst/>
                  <a:latin typeface="DengXian" panose="02010600030101010101" pitchFamily="2" charset="-122"/>
                  <a:cs typeface="Times New Roman" panose="02020603050405020304" pitchFamily="18" charset="0"/>
                </a:rPr>
                <a:t>изменени</a:t>
              </a:r>
              <a:r>
                <a:rPr lang="ru-RU" altLang="zh-CN" sz="1800" b="1" dirty="0">
                  <a:effectLst/>
                  <a:latin typeface="DengXian" panose="02010600030101010101" pitchFamily="2" charset="-122"/>
                  <a:cs typeface="Times New Roman" panose="02020603050405020304" pitchFamily="18" charset="0"/>
                </a:rPr>
                <a:t>й в игру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7" name="AutoShape 17"/>
          <p:cNvSpPr/>
          <p:nvPr/>
        </p:nvSpPr>
        <p:spPr bwMode="auto">
          <a:xfrm>
            <a:off x="7532330" y="781052"/>
            <a:ext cx="716280" cy="716280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6A5B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90470" y="1454858"/>
            <a:ext cx="2354275" cy="1261327"/>
            <a:chOff x="9800" y="4853"/>
            <a:chExt cx="3066" cy="1397"/>
          </a:xfrm>
        </p:grpSpPr>
        <p:sp>
          <p:nvSpPr>
            <p:cNvPr id="95" name="AutoShape 15"/>
            <p:cNvSpPr/>
            <p:nvPr/>
          </p:nvSpPr>
          <p:spPr bwMode="auto">
            <a:xfrm>
              <a:off x="9800" y="4853"/>
              <a:ext cx="3066" cy="1397"/>
            </a:xfrm>
            <a:custGeom>
              <a:avLst/>
              <a:gdLst>
                <a:gd name="T0" fmla="*/ 2243931 w 21600"/>
                <a:gd name="T1" fmla="*/ 825500 h 21600"/>
                <a:gd name="T2" fmla="*/ 2243931 w 21600"/>
                <a:gd name="T3" fmla="*/ 825500 h 21600"/>
                <a:gd name="T4" fmla="*/ 2243931 w 21600"/>
                <a:gd name="T5" fmla="*/ 825500 h 21600"/>
                <a:gd name="T6" fmla="*/ 2243931 w 21600"/>
                <a:gd name="T7" fmla="*/ 8255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846" y="0"/>
                  </a:moveTo>
                  <a:lnTo>
                    <a:pt x="2625" y="4984"/>
                  </a:lnTo>
                  <a:lnTo>
                    <a:pt x="305" y="4984"/>
                  </a:lnTo>
                  <a:cubicBezTo>
                    <a:pt x="136" y="4984"/>
                    <a:pt x="0" y="5356"/>
                    <a:pt x="0" y="5815"/>
                  </a:cubicBezTo>
                  <a:lnTo>
                    <a:pt x="0" y="20769"/>
                  </a:lnTo>
                  <a:cubicBezTo>
                    <a:pt x="0" y="21228"/>
                    <a:pt x="136" y="21599"/>
                    <a:pt x="305" y="21599"/>
                  </a:cubicBezTo>
                  <a:lnTo>
                    <a:pt x="21294" y="21599"/>
                  </a:lnTo>
                  <a:cubicBezTo>
                    <a:pt x="21463" y="21599"/>
                    <a:pt x="21599" y="21228"/>
                    <a:pt x="21599" y="20769"/>
                  </a:cubicBezTo>
                  <a:lnTo>
                    <a:pt x="21599" y="5815"/>
                  </a:lnTo>
                  <a:cubicBezTo>
                    <a:pt x="21600" y="5356"/>
                    <a:pt x="21463" y="4984"/>
                    <a:pt x="21294" y="4984"/>
                  </a:cubicBezTo>
                  <a:lnTo>
                    <a:pt x="5068" y="4984"/>
                  </a:lnTo>
                  <a:lnTo>
                    <a:pt x="3846" y="0"/>
                  </a:lnTo>
                  <a:close/>
                </a:path>
              </a:pathLst>
            </a:custGeom>
            <a:solidFill>
              <a:srgbClr val="6A5B5E"/>
            </a:solidFill>
            <a:ln>
              <a:noFill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es-ES">
                <a:cs typeface="+mn-ea"/>
                <a:sym typeface="+mn-lt"/>
              </a:endParaRPr>
            </a:p>
          </p:txBody>
        </p:sp>
        <p:sp>
          <p:nvSpPr>
            <p:cNvPr id="99" name="AutoShape 19"/>
            <p:cNvSpPr/>
            <p:nvPr/>
          </p:nvSpPr>
          <p:spPr bwMode="auto">
            <a:xfrm>
              <a:off x="9985" y="5361"/>
              <a:ext cx="2574" cy="8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defTabSz="87630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1pPr>
              <a:lvl2pPr marL="742950" indent="-285750" defTabSz="87630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2pPr>
              <a:lvl3pPr marL="1143000" indent="-228600" defTabSz="87630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3pPr>
              <a:lvl4pPr marL="1600200" indent="-228600" defTabSz="87630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4pPr>
              <a:lvl5pPr marL="2057400" indent="-228600" defTabSz="876300" eaLnBrk="0"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5pPr>
              <a:lvl6pPr marL="25146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6pPr>
              <a:lvl7pPr marL="29718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7pPr>
              <a:lvl8pPr marL="34290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8pPr>
              <a:lvl9pPr marL="3886200" indent="-228600" algn="ctr" defTabSz="8763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itchFamily="34" charset="-128"/>
                  <a:sym typeface="Lato" charset="0"/>
                </a:defRPr>
              </a:lvl9pPr>
            </a:lstStyle>
            <a:p>
              <a:pPr algn="ctr" eaLnBrk="1">
                <a:lnSpc>
                  <a:spcPct val="100000"/>
                </a:lnSpc>
              </a:pPr>
              <a:r>
                <a:rPr lang="ru-RU" altLang="zh-CN" sz="1600" dirty="0">
                  <a:latin typeface="+mn-lt"/>
                  <a:ea typeface="+mn-ea"/>
                  <a:cs typeface="+mn-ea"/>
                  <a:sym typeface="+mn-lt"/>
                </a:rPr>
                <a:t>Использование игры на уроках / зачётах и пр. </a:t>
              </a:r>
              <a:endParaRPr lang="zh-CN" altLang="ru-RU" sz="16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39869" y="411720"/>
            <a:ext cx="60483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4" name="组合 13" descr="7b0a202020202274657874626f78223a20227b5c2269645c223a32303334343931362c5c2263617465676f72795f69645c223a5c2231303534375c227d220a7d0a"/>
          <p:cNvGrpSpPr/>
          <p:nvPr/>
        </p:nvGrpSpPr>
        <p:grpSpPr>
          <a:xfrm>
            <a:off x="750570" y="509317"/>
            <a:ext cx="6017260" cy="988015"/>
            <a:chOff x="-124" y="5919"/>
            <a:chExt cx="11174" cy="2090"/>
          </a:xfrm>
        </p:grpSpPr>
        <p:pic>
          <p:nvPicPr>
            <p:cNvPr id="15" name="图片 14" descr="VCG2111504632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4" y="6740"/>
              <a:ext cx="9681" cy="1269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19" y="5919"/>
              <a:ext cx="10931" cy="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/>
              <a:endParaRPr lang="zh-CN" altLang="en-US" sz="2000" dirty="0">
                <a:solidFill>
                  <a:schemeClr val="tx1"/>
                </a:solidFill>
                <a:latin typeface="宋体" charset="-122"/>
                <a:ea typeface="宋体" charset="-122"/>
                <a:cs typeface="宋体" charset="-122"/>
                <a:sym typeface="+mn-lt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ldLvl="0" animBg="1"/>
      <p:bldP spid="87" grpId="1" animBg="1"/>
      <p:bldP spid="92" grpId="0" animBg="1"/>
      <p:bldP spid="92" grpId="1" animBg="1"/>
      <p:bldP spid="97" grpId="0" animBg="1"/>
      <p:bldP spid="97" grpId="1" animBg="1"/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A9D293-B853-2D6F-5D00-5A16C567D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965" y="0"/>
            <a:ext cx="749654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4D73C9-168C-1634-FD49-03458F274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4" y="2093722"/>
            <a:ext cx="1952625" cy="3762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07C0AA-6C3A-363B-8B9A-67D7AADCFBE5}"/>
              </a:ext>
            </a:extLst>
          </p:cNvPr>
          <p:cNvSpPr txBox="1"/>
          <p:nvPr/>
        </p:nvSpPr>
        <p:spPr>
          <a:xfrm>
            <a:off x="266131" y="501133"/>
            <a:ext cx="2968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ea typeface="宋体" charset="-122"/>
                <a:cs typeface="Times New Roman" panose="02020603050405020304" pitchFamily="18" charset="0"/>
                <a:sym typeface="+mn-lt"/>
              </a:rPr>
              <a:t>Игровое поле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717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5">
            <a:extLst>
              <a:ext uri="{FF2B5EF4-FFF2-40B4-BE49-F238E27FC236}">
                <a16:creationId xmlns:a16="http://schemas.microsoft.com/office/drawing/2014/main" id="{63388ECD-C894-3184-6DC9-723114DF2DC1}"/>
              </a:ext>
            </a:extLst>
          </p:cNvPr>
          <p:cNvSpPr txBox="1"/>
          <p:nvPr/>
        </p:nvSpPr>
        <p:spPr>
          <a:xfrm>
            <a:off x="1079320" y="556857"/>
            <a:ext cx="588640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ea typeface="宋体" charset="-122"/>
                <a:cs typeface="Times New Roman" panose="02020603050405020304" pitchFamily="18" charset="0"/>
                <a:sym typeface="+mn-lt"/>
              </a:rPr>
              <a:t>Фишки</a:t>
            </a:r>
            <a:r>
              <a:rPr lang="ru-RU" altLang="zh-CN" sz="2100" b="1" dirty="0">
                <a:solidFill>
                  <a:schemeClr val="accent2">
                    <a:lumMod val="50000"/>
                  </a:schemeClr>
                </a:solidFill>
                <a:ea typeface="宋体" charset="-122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2100" b="1" dirty="0">
              <a:solidFill>
                <a:schemeClr val="accent2">
                  <a:lumMod val="50000"/>
                </a:schemeClr>
              </a:solidFill>
              <a:ea typeface="宋体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2EB273-0BB7-FE05-FD23-CEC80CC9B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649D95-DDDA-470A-ECD6-35B71DF08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3688B3E-A21B-B541-4942-A8EE2B45B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DE4F5AD-3E3B-30D3-6421-DAE85B1A3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93A1C8-DCC7-0DCA-B93C-E0D428ED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49" y="458939"/>
            <a:ext cx="9100947" cy="2225385"/>
          </a:xfrm>
          <a:prstGeom prst="rect">
            <a:avLst/>
          </a:prstGeom>
        </p:spPr>
      </p:pic>
      <p:sp>
        <p:nvSpPr>
          <p:cNvPr id="10" name="文本框 15">
            <a:extLst>
              <a:ext uri="{FF2B5EF4-FFF2-40B4-BE49-F238E27FC236}">
                <a16:creationId xmlns:a16="http://schemas.microsoft.com/office/drawing/2014/main" id="{69DA3517-EDBF-B798-2BAD-DEC15CBC9E13}"/>
              </a:ext>
            </a:extLst>
          </p:cNvPr>
          <p:cNvSpPr txBox="1"/>
          <p:nvPr/>
        </p:nvSpPr>
        <p:spPr>
          <a:xfrm>
            <a:off x="0" y="2422714"/>
            <a:ext cx="656311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ea typeface="宋体" charset="-122"/>
                <a:cs typeface="Times New Roman" panose="02020603050405020304" pitchFamily="18" charset="0"/>
                <a:sym typeface="+mn-lt"/>
              </a:rPr>
              <a:t>Артефакты </a:t>
            </a:r>
            <a:endParaRPr lang="zh-CN" altLang="en-US" sz="2100" b="1" dirty="0">
              <a:solidFill>
                <a:schemeClr val="accent2">
                  <a:lumMod val="50000"/>
                </a:schemeClr>
              </a:solidFill>
              <a:ea typeface="宋体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B6FA16-FD5B-877A-B0C9-18EE74FEA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6" y="2882310"/>
            <a:ext cx="7532355" cy="39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7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33197C-9EEA-4A6A-9AA8-A22F1DE6CE1B}"/>
              </a:ext>
            </a:extLst>
          </p:cNvPr>
          <p:cNvSpPr txBox="1"/>
          <p:nvPr/>
        </p:nvSpPr>
        <p:spPr>
          <a:xfrm>
            <a:off x="626092" y="330537"/>
            <a:ext cx="609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ea typeface="宋体" charset="-122"/>
                <a:cs typeface="Times New Roman" panose="02020603050405020304" pitchFamily="18" charset="0"/>
                <a:sym typeface="+mn-lt"/>
              </a:rPr>
              <a:t>Дополнительные артефакты  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ea typeface="宋体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710E24-602A-F59D-3084-9A544980B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79" y="878788"/>
            <a:ext cx="9648825" cy="2657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C2CD4F-3B0E-2C89-09B7-0844D30BC3F0}"/>
              </a:ext>
            </a:extLst>
          </p:cNvPr>
          <p:cNvSpPr txBox="1"/>
          <p:nvPr/>
        </p:nvSpPr>
        <p:spPr>
          <a:xfrm>
            <a:off x="789864" y="3762949"/>
            <a:ext cx="609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ea typeface="宋体" charset="-122"/>
                <a:cs typeface="Times New Roman" panose="02020603050405020304" pitchFamily="18" charset="0"/>
                <a:sym typeface="+mn-lt"/>
              </a:rPr>
              <a:t>Вещи для создания музея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ea typeface="宋体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09741B-E889-6035-22C3-640ADCC14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2" y="4358967"/>
            <a:ext cx="11179721" cy="22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4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B722FC-C2F4-A072-CE95-1982151C5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242" y="267657"/>
            <a:ext cx="6295669" cy="4342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48ECD-DA58-D638-821D-AB73D71B6203}"/>
              </a:ext>
            </a:extLst>
          </p:cNvPr>
          <p:cNvSpPr txBox="1"/>
          <p:nvPr/>
        </p:nvSpPr>
        <p:spPr>
          <a:xfrm>
            <a:off x="626092" y="330537"/>
            <a:ext cx="6097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altLang="zh-CN" sz="2800" b="1" dirty="0">
                <a:solidFill>
                  <a:schemeClr val="accent2">
                    <a:lumMod val="50000"/>
                  </a:schemeClr>
                </a:solidFill>
                <a:ea typeface="宋体" charset="-122"/>
                <a:cs typeface="Times New Roman" panose="02020603050405020304" pitchFamily="18" charset="0"/>
                <a:sym typeface="+mn-lt"/>
              </a:rPr>
              <a:t>Задания</a:t>
            </a:r>
            <a:r>
              <a:rPr lang="ru-RU" altLang="zh-CN" sz="2100" b="1" dirty="0">
                <a:solidFill>
                  <a:schemeClr val="accent2">
                    <a:lumMod val="50000"/>
                  </a:schemeClr>
                </a:solidFill>
                <a:ea typeface="宋体" charset="-122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2100" b="1" dirty="0">
              <a:solidFill>
                <a:schemeClr val="accent2">
                  <a:lumMod val="50000"/>
                </a:schemeClr>
              </a:solidFill>
              <a:ea typeface="宋体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03279A-4B70-B485-044E-C1C8D23F9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93" y="42154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C4A326C-E6C6-4BE4-23E9-4E7FC8106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0" y="922132"/>
            <a:ext cx="5850340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304800" algn="just"/>
            <a:r>
              <a:rPr lang="ru-RU" altLang="zh-CN" sz="2000" b="1" dirty="0"/>
              <a:t>Тип задания </a:t>
            </a:r>
            <a:r>
              <a:rPr lang="ru-RU" altLang="zh-CN" sz="2000" dirty="0"/>
              <a:t>зависит от цвета клетки, на которую попадает игрок: </a:t>
            </a:r>
          </a:p>
          <a:p>
            <a:pPr lvl="0" indent="304800" algn="just"/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ru-RU" altLang="zh-CN" sz="2000" dirty="0"/>
              <a:t>На «рубашке» </a:t>
            </a:r>
            <a:r>
              <a:rPr lang="ru-RU" altLang="zh-CN" sz="2000" b="1" dirty="0"/>
              <a:t>портрет писателя </a:t>
            </a:r>
            <a:r>
              <a:rPr lang="ru-RU" altLang="zh-CN" sz="2000" dirty="0"/>
              <a:t>(поэта), игроки должны назвать, кто это 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(5 серебряных монет).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- Н</a:t>
            </a:r>
            <a:r>
              <a:rPr lang="ru-RU" altLang="zh-CN" sz="2000" dirty="0">
                <a:solidFill>
                  <a:srgbClr val="1F1F1F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а «рубашке» </a:t>
            </a:r>
            <a:r>
              <a:rPr lang="ru-RU" altLang="zh-CN" sz="2000" b="1" dirty="0">
                <a:solidFill>
                  <a:srgbClr val="1F1F1F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изображение книги</a:t>
            </a:r>
            <a:r>
              <a:rPr lang="ru-RU" altLang="zh-CN" sz="2000" dirty="0">
                <a:solidFill>
                  <a:srgbClr val="1F1F1F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По отрывку на русском языке угадать название произведения и автора (10 серебряных монет)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 algn="just"/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ru-RU" altLang="zh-CN" sz="2000" dirty="0">
                <a:solidFill>
                  <a:srgbClr val="1F1F1F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На «рубашке» </a:t>
            </a:r>
            <a:r>
              <a:rPr lang="ru-RU" altLang="zh-CN" sz="2000" b="1" dirty="0">
                <a:solidFill>
                  <a:srgbClr val="1F1F1F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китайская беседка</a:t>
            </a:r>
            <a:r>
              <a:rPr lang="ru-RU" altLang="zh-CN" sz="2000" dirty="0">
                <a:solidFill>
                  <a:srgbClr val="1F1F1F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Прочитать отрывок на китайском языке, перевести на русский и назвать произведение и автора (20 серебряных монет)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ru-RU" altLang="zh-CN" sz="2000" dirty="0">
                <a:solidFill>
                  <a:srgbClr val="1F1F1F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На «рубашке» </a:t>
            </a:r>
            <a:r>
              <a:rPr lang="ru-RU" altLang="zh-CN" sz="2000" b="1" dirty="0">
                <a:solidFill>
                  <a:srgbClr val="1F1F1F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каменная дорога</a:t>
            </a:r>
            <a:r>
              <a:rPr lang="ru-RU" altLang="zh-CN" sz="2000" dirty="0">
                <a:solidFill>
                  <a:srgbClr val="1F1F1F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Теоретические вопросы (30 серебряных монет)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- На «рубашке» </a:t>
            </a:r>
            <a:r>
              <a:rPr kumimoji="0" lang="ru-RU" altLang="zh-CN" sz="20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чёрный кот 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– «Кот в мешке»</a:t>
            </a:r>
            <a:r>
              <a:rPr lang="ru-RU" altLang="zh-CN" sz="2000" dirty="0">
                <a:solidFill>
                  <a:srgbClr val="1F1F1F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2000" dirty="0"/>
              <a:t>Сюрприз: задание может быть любым – от загадки до креативной импровизации.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2000" dirty="0">
                <a:solidFill>
                  <a:srgbClr val="1F1F1F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(30 серебряных монет)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54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9AFEC-4912-B880-1A94-F2EAEABDB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灯笼">
            <a:extLst>
              <a:ext uri="{FF2B5EF4-FFF2-40B4-BE49-F238E27FC236}">
                <a16:creationId xmlns:a16="http://schemas.microsoft.com/office/drawing/2014/main" id="{4123A976-F4C1-05B1-A156-23E2281788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193655" y="-8255"/>
            <a:ext cx="1995805" cy="1978660"/>
          </a:xfrm>
          <a:prstGeom prst="rect">
            <a:avLst/>
          </a:prstGeom>
        </p:spPr>
      </p:pic>
      <p:sp>
        <p:nvSpPr>
          <p:cNvPr id="27" name="îŝļiḋê">
            <a:extLst>
              <a:ext uri="{FF2B5EF4-FFF2-40B4-BE49-F238E27FC236}">
                <a16:creationId xmlns:a16="http://schemas.microsoft.com/office/drawing/2014/main" id="{0C95D635-A25E-3846-B233-3354A25890C9}"/>
              </a:ext>
            </a:extLst>
          </p:cNvPr>
          <p:cNvSpPr/>
          <p:nvPr/>
        </p:nvSpPr>
        <p:spPr>
          <a:xfrm>
            <a:off x="4412343" y="1801977"/>
            <a:ext cx="3367314" cy="3367314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9pPr>
          </a:lstStyle>
          <a:p>
            <a:endParaRPr>
              <a:solidFill>
                <a:schemeClr val="lt1"/>
              </a:solidFill>
            </a:endParaRPr>
          </a:p>
        </p:txBody>
      </p:sp>
      <p:sp>
        <p:nvSpPr>
          <p:cNvPr id="28" name="îṡľîḋè">
            <a:extLst>
              <a:ext uri="{FF2B5EF4-FFF2-40B4-BE49-F238E27FC236}">
                <a16:creationId xmlns:a16="http://schemas.microsoft.com/office/drawing/2014/main" id="{385D3A3D-CE1C-FEDB-97AF-18E9469234C0}"/>
              </a:ext>
            </a:extLst>
          </p:cNvPr>
          <p:cNvSpPr/>
          <p:nvPr/>
        </p:nvSpPr>
        <p:spPr>
          <a:xfrm>
            <a:off x="4571040" y="1960674"/>
            <a:ext cx="3049920" cy="3049920"/>
          </a:xfrm>
          <a:prstGeom prst="ellipse">
            <a:avLst/>
          </a:prstGeom>
          <a:blipFill>
            <a:blip r:embed="rId4"/>
            <a:srcRect/>
            <a:stretch>
              <a:fillRect l="-25104" r="-24896"/>
            </a:stretch>
          </a:blipFill>
          <a:ln w="285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9pPr>
          </a:lstStyle>
          <a:p>
            <a:endParaRPr>
              <a:solidFill>
                <a:schemeClr val="lt1"/>
              </a:solidFill>
            </a:endParaRPr>
          </a:p>
        </p:txBody>
      </p:sp>
      <p:sp>
        <p:nvSpPr>
          <p:cNvPr id="54" name="íṥḻide">
            <a:extLst>
              <a:ext uri="{FF2B5EF4-FFF2-40B4-BE49-F238E27FC236}">
                <a16:creationId xmlns:a16="http://schemas.microsoft.com/office/drawing/2014/main" id="{73A8CBAE-1529-0220-2841-27F7CBFF03FC}"/>
              </a:ext>
            </a:extLst>
          </p:cNvPr>
          <p:cNvSpPr txBox="1"/>
          <p:nvPr/>
        </p:nvSpPr>
        <p:spPr bwMode="auto">
          <a:xfrm rot="10800000" flipV="1">
            <a:off x="301787" y="3309581"/>
            <a:ext cx="3465830" cy="24769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ru-RU" altLang="zh-CN" b="1" dirty="0"/>
          </a:p>
          <a:p>
            <a:endParaRPr lang="ru-RU" altLang="zh-CN" b="1" dirty="0"/>
          </a:p>
          <a:p>
            <a:pPr algn="just"/>
            <a:r>
              <a:rPr lang="ru-RU" altLang="zh-CN" b="1" dirty="0"/>
              <a:t>Фишки </a:t>
            </a:r>
            <a:r>
              <a:rPr lang="ru-RU" altLang="zh-CN" dirty="0"/>
              <a:t>для хода игроков в виде букв. </a:t>
            </a:r>
            <a:r>
              <a:rPr lang="ru-RU" altLang="zh-CN" b="1" dirty="0"/>
              <a:t> </a:t>
            </a:r>
            <a:endParaRPr lang="zh-CN" altLang="zh-CN" dirty="0"/>
          </a:p>
          <a:p>
            <a:pPr algn="just"/>
            <a:r>
              <a:rPr lang="ru-RU" altLang="zh-CN" b="1" dirty="0"/>
              <a:t>Карточки</a:t>
            </a:r>
            <a:r>
              <a:rPr lang="ru-RU" altLang="zh-CN" dirty="0"/>
              <a:t> с различными заданиями, тематика которых понятна исходя из изображения на «рубашке»;</a:t>
            </a:r>
          </a:p>
          <a:p>
            <a:endParaRPr lang="zh-CN" altLang="zh-CN" dirty="0"/>
          </a:p>
        </p:txBody>
      </p:sp>
      <p:sp>
        <p:nvSpPr>
          <p:cNvPr id="50" name="îṥļiďé">
            <a:extLst>
              <a:ext uri="{FF2B5EF4-FFF2-40B4-BE49-F238E27FC236}">
                <a16:creationId xmlns:a16="http://schemas.microsoft.com/office/drawing/2014/main" id="{74FE394B-CD64-C0BE-6FAC-EE84A9F8EE01}"/>
              </a:ext>
            </a:extLst>
          </p:cNvPr>
          <p:cNvSpPr txBox="1"/>
          <p:nvPr/>
        </p:nvSpPr>
        <p:spPr bwMode="auto">
          <a:xfrm rot="10800000" flipV="1">
            <a:off x="8012430" y="2575560"/>
            <a:ext cx="3191510" cy="23120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/>
            <a:r>
              <a:rPr lang="ru-RU" altLang="zh-CN" b="1" dirty="0"/>
              <a:t>Артефакты</a:t>
            </a:r>
            <a:r>
              <a:rPr lang="ru-RU" altLang="zh-CN" dirty="0"/>
              <a:t>, которые необходимо собирать героям;</a:t>
            </a:r>
          </a:p>
          <a:p>
            <a:pPr algn="just"/>
            <a:r>
              <a:rPr lang="ru-RU" altLang="zh-CN" b="1" dirty="0"/>
              <a:t>Монеты, </a:t>
            </a:r>
            <a:r>
              <a:rPr lang="ru-RU" altLang="zh-CN" dirty="0"/>
              <a:t>обязательный компонент игры. </a:t>
            </a:r>
          </a:p>
          <a:p>
            <a:pPr algn="just"/>
            <a:r>
              <a:rPr lang="ru-RU" altLang="zh-CN" dirty="0"/>
              <a:t>Указатели на различных клетках игрового поля.</a:t>
            </a:r>
          </a:p>
          <a:p>
            <a:pPr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en-US" altLang="zh-CN" dirty="0">
              <a:solidFill>
                <a:srgbClr val="6A5B5E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TextBox 80">
            <a:extLst>
              <a:ext uri="{FF2B5EF4-FFF2-40B4-BE49-F238E27FC236}">
                <a16:creationId xmlns:a16="http://schemas.microsoft.com/office/drawing/2014/main" id="{395D8FE0-6C33-9E4B-095B-F30FE8018D0D}"/>
              </a:ext>
            </a:extLst>
          </p:cNvPr>
          <p:cNvSpPr txBox="1"/>
          <p:nvPr/>
        </p:nvSpPr>
        <p:spPr>
          <a:xfrm>
            <a:off x="551814" y="1824990"/>
            <a:ext cx="3808645" cy="1030026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altLang="zh-CN" kern="1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Карта, фишки, карточки, кубики, артефакты, монеты и другие необходимые элементы.</a:t>
            </a:r>
            <a:endParaRPr lang="zh-CN" altLang="zh-CN" kern="100" dirty="0">
              <a:solidFill>
                <a:schemeClr val="accent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4" name="组合 13" descr="7b0a202020202274657874626f78223a20227b5c2269645c223a32303334343931362c5c2263617465676f72795f69645c223a5c2231303534375c227d220a7d0a">
            <a:extLst>
              <a:ext uri="{FF2B5EF4-FFF2-40B4-BE49-F238E27FC236}">
                <a16:creationId xmlns:a16="http://schemas.microsoft.com/office/drawing/2014/main" id="{5CDC4DD5-2DE8-85D7-7E73-8D04640D94AA}"/>
              </a:ext>
            </a:extLst>
          </p:cNvPr>
          <p:cNvGrpSpPr/>
          <p:nvPr/>
        </p:nvGrpSpPr>
        <p:grpSpPr>
          <a:xfrm>
            <a:off x="301787" y="580695"/>
            <a:ext cx="9104918" cy="1154010"/>
            <a:chOff x="-671" y="7762"/>
            <a:chExt cx="12170" cy="2208"/>
          </a:xfrm>
        </p:grpSpPr>
        <p:pic>
          <p:nvPicPr>
            <p:cNvPr id="15" name="图片 14" descr="VCG211150463210">
              <a:extLst>
                <a:ext uri="{FF2B5EF4-FFF2-40B4-BE49-F238E27FC236}">
                  <a16:creationId xmlns:a16="http://schemas.microsoft.com/office/drawing/2014/main" id="{B50FA2E3-1BF4-9E8E-0F88-4CE317A78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671" y="8701"/>
              <a:ext cx="2439" cy="126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A296C8E-9370-6EAC-9F32-B67BAD98B843}"/>
                </a:ext>
              </a:extLst>
            </p:cNvPr>
            <p:cNvSpPr txBox="1"/>
            <p:nvPr/>
          </p:nvSpPr>
          <p:spPr>
            <a:xfrm>
              <a:off x="-371" y="7762"/>
              <a:ext cx="11870" cy="7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/>
              <a:endParaRPr lang="zh-CN" altLang="en-US" sz="2000" dirty="0">
                <a:solidFill>
                  <a:schemeClr val="tx1"/>
                </a:solidFill>
                <a:latin typeface="宋体" charset="-122"/>
                <a:ea typeface="宋体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BEDF85-09AE-32DC-9E2F-847FE395E84D}"/>
              </a:ext>
            </a:extLst>
          </p:cNvPr>
          <p:cNvSpPr txBox="1"/>
          <p:nvPr/>
        </p:nvSpPr>
        <p:spPr>
          <a:xfrm>
            <a:off x="917158" y="195592"/>
            <a:ext cx="9276497" cy="626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altLang="zh-CN" sz="3200" b="1" kern="100" dirty="0">
                <a:solidFill>
                  <a:srgbClr val="6A5B5E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С</a:t>
            </a:r>
            <a:r>
              <a:rPr lang="ru-RU" altLang="zh-CN" sz="3200" b="1" kern="100" dirty="0">
                <a:solidFill>
                  <a:srgbClr val="6A5B5E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оздание  компонентов игры с помощью ИИ</a:t>
            </a:r>
            <a:endParaRPr lang="zh-CN" altLang="zh-CN" sz="3200" kern="100" dirty="0">
              <a:solidFill>
                <a:srgbClr val="6A5B5E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21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0" grpId="0"/>
      <p:bldP spid="50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灯笼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" y="-8890"/>
            <a:ext cx="2827329" cy="2802429"/>
          </a:xfrm>
          <a:prstGeom prst="rect">
            <a:avLst/>
          </a:prstGeom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1760" y="884555"/>
            <a:ext cx="3206115" cy="5961380"/>
          </a:xfrm>
          <a:prstGeom prst="rect">
            <a:avLst/>
          </a:prstGeom>
        </p:spPr>
      </p:pic>
      <p:sp>
        <p:nvSpPr>
          <p:cNvPr id="44" name="Rectangle 10"/>
          <p:cNvSpPr/>
          <p:nvPr/>
        </p:nvSpPr>
        <p:spPr>
          <a:xfrm>
            <a:off x="3175000" y="2326323"/>
            <a:ext cx="6267450" cy="2101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7F66"/>
              </a:solidFill>
              <a:cs typeface="+mn-ea"/>
              <a:sym typeface="+mn-lt"/>
            </a:endParaRPr>
          </a:p>
        </p:txBody>
      </p:sp>
      <p:sp>
        <p:nvSpPr>
          <p:cNvPr id="45" name="TextBox 16"/>
          <p:cNvSpPr txBox="1"/>
          <p:nvPr/>
        </p:nvSpPr>
        <p:spPr>
          <a:xfrm>
            <a:off x="3641008" y="119287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6A5B5E"/>
                </a:solidFill>
                <a:cs typeface="+mn-ea"/>
                <a:sym typeface="+mn-lt"/>
              </a:rPr>
              <a:t>01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5576570" y="2806065"/>
            <a:ext cx="0" cy="116014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2"/>
          <p:cNvSpPr txBox="1"/>
          <p:nvPr/>
        </p:nvSpPr>
        <p:spPr>
          <a:xfrm flipH="1">
            <a:off x="5158740" y="633730"/>
            <a:ext cx="459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/>
              <a:t>Целеполагание</a:t>
            </a:r>
            <a:endParaRPr lang="zh-CN" altLang="zh-CN" sz="2800" dirty="0"/>
          </a:p>
        </p:txBody>
      </p:sp>
      <p:grpSp>
        <p:nvGrpSpPr>
          <p:cNvPr id="54" name="组合 53"/>
          <p:cNvGrpSpPr/>
          <p:nvPr/>
        </p:nvGrpSpPr>
        <p:grpSpPr>
          <a:xfrm rot="5400000">
            <a:off x="3740104" y="186468"/>
            <a:ext cx="543400" cy="1681558"/>
            <a:chOff x="3677871" y="2564765"/>
            <a:chExt cx="543400" cy="1681558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3766099" y="2564765"/>
              <a:ext cx="442646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4208745" y="2564765"/>
              <a:ext cx="12526" cy="1681558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84270" y="4246323"/>
              <a:ext cx="524475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3677871" y="3935721"/>
              <a:ext cx="6399" cy="310602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197290" y="1271389"/>
            <a:ext cx="919361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100" b="1" dirty="0">
                <a:solidFill>
                  <a:schemeClr val="accent4">
                    <a:lumMod val="50000"/>
                  </a:schemeClr>
                </a:solidFill>
              </a:rPr>
              <a:t>Какова роль игры в структуре учебного курса?</a:t>
            </a:r>
            <a:br>
              <a:rPr lang="ru-RU" altLang="zh-CN" sz="2100" dirty="0"/>
            </a:br>
            <a:r>
              <a:rPr lang="ru-RU" altLang="zh-CN" sz="2100" dirty="0"/>
              <a:t>– Итоговая работа модуля (в качестве альтернативы контрольной или зачёту)</a:t>
            </a:r>
            <a:endParaRPr lang="zh-CN" altLang="zh-CN" sz="2100" dirty="0"/>
          </a:p>
          <a:p>
            <a:r>
              <a:rPr lang="ru-RU" altLang="zh-CN" sz="2100" b="1" dirty="0">
                <a:solidFill>
                  <a:schemeClr val="accent4">
                    <a:lumMod val="50000"/>
                  </a:schemeClr>
                </a:solidFill>
              </a:rPr>
              <a:t>Чему хочу научить с помощью игры?</a:t>
            </a:r>
            <a:br>
              <a:rPr lang="ru-RU" altLang="zh-CN" sz="2100" dirty="0"/>
            </a:br>
            <a:r>
              <a:rPr lang="ru-RU" altLang="zh-CN" sz="2100" dirty="0"/>
              <a:t>– Критическому мышлению;</a:t>
            </a:r>
            <a:br>
              <a:rPr lang="ru-RU" altLang="zh-CN" sz="2100" dirty="0"/>
            </a:br>
            <a:r>
              <a:rPr lang="ru-RU" altLang="zh-CN" sz="2100" dirty="0"/>
              <a:t>– Командной (и индивидуальной) работе; </a:t>
            </a:r>
            <a:br>
              <a:rPr lang="ru-RU" altLang="zh-CN" sz="2100" dirty="0"/>
            </a:br>
            <a:r>
              <a:rPr lang="ru-RU" altLang="zh-CN" sz="2100" dirty="0"/>
              <a:t>– Умению решать проблемы;</a:t>
            </a:r>
            <a:br>
              <a:rPr lang="ru-RU" altLang="zh-CN" sz="2100" dirty="0"/>
            </a:br>
            <a:r>
              <a:rPr lang="ru-RU" altLang="zh-CN" sz="2100" dirty="0"/>
              <a:t>– Конкретному периоду русской литературы;</a:t>
            </a:r>
          </a:p>
          <a:p>
            <a:r>
              <a:rPr lang="ru-RU" altLang="zh-CN" sz="2100" dirty="0"/>
              <a:t>– Сравнению с китайской литературой.</a:t>
            </a:r>
          </a:p>
          <a:p>
            <a:r>
              <a:rPr lang="ru-RU" altLang="zh-CN" sz="2100" b="1" dirty="0">
                <a:solidFill>
                  <a:schemeClr val="accent4">
                    <a:lumMod val="50000"/>
                  </a:schemeClr>
                </a:solidFill>
              </a:rPr>
              <a:t>Какие когнитивные навыки планирую развивать?</a:t>
            </a:r>
            <a:br>
              <a:rPr lang="ru-RU" altLang="zh-CN" sz="2100" dirty="0"/>
            </a:br>
            <a:r>
              <a:rPr lang="ru-RU" altLang="zh-CN" sz="2100" dirty="0"/>
              <a:t>– Память;</a:t>
            </a:r>
            <a:br>
              <a:rPr lang="ru-RU" altLang="zh-CN" sz="2100" dirty="0"/>
            </a:br>
            <a:r>
              <a:rPr lang="ru-RU" altLang="zh-CN" sz="2100" dirty="0"/>
              <a:t>– Внимание;</a:t>
            </a:r>
            <a:br>
              <a:rPr lang="ru-RU" altLang="zh-CN" sz="2100" dirty="0"/>
            </a:br>
            <a:r>
              <a:rPr lang="ru-RU" altLang="zh-CN" sz="2100" dirty="0"/>
              <a:t>– Логическое мышление;</a:t>
            </a:r>
          </a:p>
          <a:p>
            <a:r>
              <a:rPr lang="ru-RU" altLang="zh-CN" sz="2100" dirty="0"/>
              <a:t>– Речь; </a:t>
            </a:r>
          </a:p>
          <a:p>
            <a:r>
              <a:rPr lang="ru-RU" altLang="zh-CN" sz="2100" dirty="0"/>
              <a:t>– Воображение.  </a:t>
            </a:r>
            <a:endParaRPr lang="zh-CN" altLang="zh-CN" sz="2100" dirty="0"/>
          </a:p>
          <a:p>
            <a:r>
              <a:rPr lang="ru-RU" altLang="zh-CN" sz="2100" b="1" dirty="0">
                <a:solidFill>
                  <a:schemeClr val="accent4">
                    <a:lumMod val="50000"/>
                  </a:schemeClr>
                </a:solidFill>
              </a:rPr>
              <a:t>На какой уровень владения русским языком рассчитана игра?</a:t>
            </a:r>
            <a:br>
              <a:rPr lang="ru-RU" altLang="zh-CN" sz="21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altLang="zh-CN" sz="2100" dirty="0"/>
              <a:t>– </a:t>
            </a:r>
            <a:r>
              <a:rPr lang="en-US" altLang="zh-CN" sz="2100" dirty="0"/>
              <a:t>B</a:t>
            </a:r>
            <a:r>
              <a:rPr lang="ru-RU" altLang="zh-CN" sz="2100" dirty="0"/>
              <a:t>1 и выше. </a:t>
            </a:r>
            <a:endParaRPr lang="zh-CN" altLang="zh-CN" sz="21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灯笼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817100" y="-8255"/>
            <a:ext cx="2372360" cy="23520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66035" y="495300"/>
            <a:ext cx="6888480" cy="755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800" b="1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Выбор типа игры</a:t>
            </a:r>
            <a:endParaRPr lang="en-US" altLang="zh-CN" sz="3600" b="1" dirty="0">
              <a:solidFill>
                <a:schemeClr val="tx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02335" y="4059240"/>
            <a:ext cx="29890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1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Стратегическая игра</a:t>
            </a:r>
            <a:endParaRPr lang="ru-RU" altLang="zh-CN" sz="2100" b="1" dirty="0">
              <a:solidFill>
                <a:srgbClr val="6A5B5E"/>
              </a:solidFill>
              <a:effectLst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63343" y="4059240"/>
            <a:ext cx="3832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21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Соревновательная игра</a:t>
            </a:r>
            <a:endParaRPr lang="ru-RU" altLang="zh-CN" sz="2100" b="1" dirty="0">
              <a:solidFill>
                <a:srgbClr val="6A5B5E"/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2674620" y="1383030"/>
            <a:ext cx="7325360" cy="15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altLang="zh-CN" sz="21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Кооперативная</a:t>
            </a:r>
            <a:r>
              <a:rPr lang="ru-RU" altLang="zh-CN" sz="2100" b="1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игра</a:t>
            </a:r>
            <a:br>
              <a:rPr lang="ru-RU" altLang="zh-CN" sz="21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altLang="zh-CN" sz="21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Игроки работают сообща для достижения общей цели. В этом формате важны командное взаимодействие, обсуждение, совместное принятие решений.</a:t>
            </a:r>
            <a:endParaRPr lang="zh-CN" altLang="zh-CN" sz="21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6782937" y="4514216"/>
            <a:ext cx="5024774" cy="15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altLang="zh-CN" sz="21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Успех требует продумывания ходов на несколько шагов вперёд. Игроки анализируют, планируют и выстраивают долгосрочную тактику.</a:t>
            </a:r>
            <a:endParaRPr lang="zh-CN" altLang="zh-CN" sz="21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930833" y="4526530"/>
            <a:ext cx="4671572" cy="15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altLang="zh-CN" sz="21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Игроки конкурируют друг с другом. Побеждает тот, кто первым достигнет цели или наберёт наибольшее количество баллов.</a:t>
            </a:r>
            <a:endParaRPr lang="zh-CN" altLang="zh-CN" sz="21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46397" y="2940957"/>
            <a:ext cx="955040" cy="943610"/>
            <a:chOff x="2873" y="4798"/>
            <a:chExt cx="1504" cy="1486"/>
          </a:xfrm>
        </p:grpSpPr>
        <p:sp>
          <p:nvSpPr>
            <p:cNvPr id="14" name="Oval 51"/>
            <p:cNvSpPr/>
            <p:nvPr/>
          </p:nvSpPr>
          <p:spPr bwMode="auto">
            <a:xfrm rot="18900000" flipH="1">
              <a:off x="2873" y="4798"/>
              <a:ext cx="1505" cy="1487"/>
            </a:xfrm>
            <a:prstGeom prst="rect">
              <a:avLst/>
            </a:prstGeom>
            <a:solidFill>
              <a:srgbClr val="6A5B5E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3201" y="5115"/>
              <a:ext cx="848" cy="852"/>
            </a:xfrm>
            <a:custGeom>
              <a:avLst/>
              <a:gdLst>
                <a:gd name="T0" fmla="*/ 2147483647 w 167"/>
                <a:gd name="T1" fmla="*/ 2147483647 h 170"/>
                <a:gd name="T2" fmla="*/ 2147483647 w 167"/>
                <a:gd name="T3" fmla="*/ 2147483647 h 170"/>
                <a:gd name="T4" fmla="*/ 2147483647 w 167"/>
                <a:gd name="T5" fmla="*/ 2147483647 h 170"/>
                <a:gd name="T6" fmla="*/ 2147483647 w 167"/>
                <a:gd name="T7" fmla="*/ 2147483647 h 170"/>
                <a:gd name="T8" fmla="*/ 2147483647 w 167"/>
                <a:gd name="T9" fmla="*/ 2147483647 h 170"/>
                <a:gd name="T10" fmla="*/ 2147483647 w 167"/>
                <a:gd name="T11" fmla="*/ 2147483647 h 170"/>
                <a:gd name="T12" fmla="*/ 2147483647 w 167"/>
                <a:gd name="T13" fmla="*/ 2147483647 h 170"/>
                <a:gd name="T14" fmla="*/ 2147483647 w 167"/>
                <a:gd name="T15" fmla="*/ 2147483647 h 170"/>
                <a:gd name="T16" fmla="*/ 2147483647 w 167"/>
                <a:gd name="T17" fmla="*/ 2147483647 h 170"/>
                <a:gd name="T18" fmla="*/ 2147483647 w 167"/>
                <a:gd name="T19" fmla="*/ 2147483647 h 170"/>
                <a:gd name="T20" fmla="*/ 2147483647 w 167"/>
                <a:gd name="T21" fmla="*/ 2147483647 h 170"/>
                <a:gd name="T22" fmla="*/ 2147483647 w 167"/>
                <a:gd name="T23" fmla="*/ 2147483647 h 170"/>
                <a:gd name="T24" fmla="*/ 2147483647 w 167"/>
                <a:gd name="T25" fmla="*/ 2147483647 h 170"/>
                <a:gd name="T26" fmla="*/ 2147483647 w 167"/>
                <a:gd name="T27" fmla="*/ 2147483647 h 170"/>
                <a:gd name="T28" fmla="*/ 2147483647 w 167"/>
                <a:gd name="T29" fmla="*/ 2147483647 h 170"/>
                <a:gd name="T30" fmla="*/ 2147483647 w 167"/>
                <a:gd name="T31" fmla="*/ 2147483647 h 170"/>
                <a:gd name="T32" fmla="*/ 2147483647 w 167"/>
                <a:gd name="T33" fmla="*/ 2147483647 h 170"/>
                <a:gd name="T34" fmla="*/ 2147483647 w 167"/>
                <a:gd name="T35" fmla="*/ 2147483647 h 170"/>
                <a:gd name="T36" fmla="*/ 2147483647 w 167"/>
                <a:gd name="T37" fmla="*/ 2147483647 h 170"/>
                <a:gd name="T38" fmla="*/ 2147483647 w 167"/>
                <a:gd name="T39" fmla="*/ 2147483647 h 170"/>
                <a:gd name="T40" fmla="*/ 2147483647 w 167"/>
                <a:gd name="T41" fmla="*/ 2147483647 h 170"/>
                <a:gd name="T42" fmla="*/ 2147483647 w 167"/>
                <a:gd name="T43" fmla="*/ 2147483647 h 170"/>
                <a:gd name="T44" fmla="*/ 2147483647 w 167"/>
                <a:gd name="T45" fmla="*/ 2147483647 h 170"/>
                <a:gd name="T46" fmla="*/ 2147483647 w 167"/>
                <a:gd name="T47" fmla="*/ 2147483647 h 170"/>
                <a:gd name="T48" fmla="*/ 2147483647 w 167"/>
                <a:gd name="T49" fmla="*/ 2147483647 h 170"/>
                <a:gd name="T50" fmla="*/ 2147483647 w 167"/>
                <a:gd name="T51" fmla="*/ 2147483647 h 170"/>
                <a:gd name="T52" fmla="*/ 2147483647 w 167"/>
                <a:gd name="T53" fmla="*/ 2147483647 h 170"/>
                <a:gd name="T54" fmla="*/ 2147483647 w 167"/>
                <a:gd name="T55" fmla="*/ 2147483647 h 170"/>
                <a:gd name="T56" fmla="*/ 2147483647 w 167"/>
                <a:gd name="T57" fmla="*/ 2147483647 h 170"/>
                <a:gd name="T58" fmla="*/ 2147483647 w 167"/>
                <a:gd name="T59" fmla="*/ 2147483647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7"/>
                <a:gd name="T91" fmla="*/ 0 h 170"/>
                <a:gd name="T92" fmla="*/ 167 w 167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52716" y="3047048"/>
            <a:ext cx="955040" cy="943610"/>
            <a:chOff x="14778" y="4798"/>
            <a:chExt cx="1504" cy="1486"/>
          </a:xfrm>
        </p:grpSpPr>
        <p:sp>
          <p:nvSpPr>
            <p:cNvPr id="18" name="Oval 51"/>
            <p:cNvSpPr/>
            <p:nvPr/>
          </p:nvSpPr>
          <p:spPr bwMode="auto">
            <a:xfrm rot="18900000" flipH="1">
              <a:off x="14778" y="4798"/>
              <a:ext cx="1505" cy="1487"/>
            </a:xfrm>
            <a:prstGeom prst="rect">
              <a:avLst/>
            </a:prstGeom>
            <a:solidFill>
              <a:srgbClr val="6A5B5E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endPara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15126" y="5221"/>
              <a:ext cx="808" cy="642"/>
            </a:xfrm>
            <a:custGeom>
              <a:avLst/>
              <a:gdLst>
                <a:gd name="T0" fmla="*/ 2147483647 w 159"/>
                <a:gd name="T1" fmla="*/ 2147483647 h 128"/>
                <a:gd name="T2" fmla="*/ 2147483647 w 159"/>
                <a:gd name="T3" fmla="*/ 2147483647 h 128"/>
                <a:gd name="T4" fmla="*/ 2147483647 w 159"/>
                <a:gd name="T5" fmla="*/ 2147483647 h 128"/>
                <a:gd name="T6" fmla="*/ 2147483647 w 159"/>
                <a:gd name="T7" fmla="*/ 2147483647 h 128"/>
                <a:gd name="T8" fmla="*/ 2147483647 w 159"/>
                <a:gd name="T9" fmla="*/ 2147483647 h 128"/>
                <a:gd name="T10" fmla="*/ 2147483647 w 159"/>
                <a:gd name="T11" fmla="*/ 2147483647 h 128"/>
                <a:gd name="T12" fmla="*/ 2147483647 w 159"/>
                <a:gd name="T13" fmla="*/ 2147483647 h 128"/>
                <a:gd name="T14" fmla="*/ 2147483647 w 159"/>
                <a:gd name="T15" fmla="*/ 2147483647 h 128"/>
                <a:gd name="T16" fmla="*/ 2147483647 w 159"/>
                <a:gd name="T17" fmla="*/ 2147483647 h 128"/>
                <a:gd name="T18" fmla="*/ 2147483647 w 159"/>
                <a:gd name="T19" fmla="*/ 2147483647 h 128"/>
                <a:gd name="T20" fmla="*/ 2147483647 w 159"/>
                <a:gd name="T21" fmla="*/ 2147483647 h 128"/>
                <a:gd name="T22" fmla="*/ 2147483647 w 159"/>
                <a:gd name="T23" fmla="*/ 2147483647 h 128"/>
                <a:gd name="T24" fmla="*/ 2147483647 w 159"/>
                <a:gd name="T25" fmla="*/ 2147483647 h 128"/>
                <a:gd name="T26" fmla="*/ 2147483647 w 159"/>
                <a:gd name="T27" fmla="*/ 2147483647 h 128"/>
                <a:gd name="T28" fmla="*/ 2147483647 w 159"/>
                <a:gd name="T29" fmla="*/ 2147483647 h 128"/>
                <a:gd name="T30" fmla="*/ 2147483647 w 159"/>
                <a:gd name="T31" fmla="*/ 2147483647 h 128"/>
                <a:gd name="T32" fmla="*/ 2147483647 w 159"/>
                <a:gd name="T33" fmla="*/ 2147483647 h 128"/>
                <a:gd name="T34" fmla="*/ 2147483647 w 159"/>
                <a:gd name="T35" fmla="*/ 2147483647 h 128"/>
                <a:gd name="T36" fmla="*/ 2147483647 w 159"/>
                <a:gd name="T37" fmla="*/ 2147483647 h 128"/>
                <a:gd name="T38" fmla="*/ 2147483647 w 159"/>
                <a:gd name="T39" fmla="*/ 2147483647 h 128"/>
                <a:gd name="T40" fmla="*/ 2147483647 w 159"/>
                <a:gd name="T41" fmla="*/ 2147483647 h 128"/>
                <a:gd name="T42" fmla="*/ 2147483647 w 159"/>
                <a:gd name="T43" fmla="*/ 2147483647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"/>
                <a:gd name="T67" fmla="*/ 0 h 128"/>
                <a:gd name="T68" fmla="*/ 159 w 159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TextBox 16"/>
          <p:cNvSpPr txBox="1"/>
          <p:nvPr/>
        </p:nvSpPr>
        <p:spPr>
          <a:xfrm>
            <a:off x="1011473" y="120557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6A5B5E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54" name="组合 53"/>
          <p:cNvGrpSpPr/>
          <p:nvPr/>
        </p:nvGrpSpPr>
        <p:grpSpPr>
          <a:xfrm rot="5400000">
            <a:off x="1189309" y="68358"/>
            <a:ext cx="543400" cy="1681558"/>
            <a:chOff x="3677871" y="2564765"/>
            <a:chExt cx="543400" cy="1681558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3766099" y="2564765"/>
              <a:ext cx="442646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4208745" y="2564765"/>
              <a:ext cx="12526" cy="1681558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84270" y="4246323"/>
              <a:ext cx="524475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3677871" y="3935721"/>
              <a:ext cx="6399" cy="310602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 21">
            <a:extLst>
              <a:ext uri="{FF2B5EF4-FFF2-40B4-BE49-F238E27FC236}">
                <a16:creationId xmlns:a16="http://schemas.microsoft.com/office/drawing/2014/main" id="{EB8133AE-8A81-554D-A7C6-E89133088114}"/>
              </a:ext>
            </a:extLst>
          </p:cNvPr>
          <p:cNvSpPr/>
          <p:nvPr/>
        </p:nvSpPr>
        <p:spPr bwMode="auto">
          <a:xfrm>
            <a:off x="5474303" y="1074772"/>
            <a:ext cx="771557" cy="771557"/>
          </a:xfrm>
          <a:custGeom>
            <a:avLst/>
            <a:gdLst>
              <a:gd name="T0" fmla="*/ 0 w 260"/>
              <a:gd name="T1" fmla="*/ 130 h 259"/>
              <a:gd name="T2" fmla="*/ 260 w 260"/>
              <a:gd name="T3" fmla="*/ 130 h 259"/>
              <a:gd name="T4" fmla="*/ 130 w 260"/>
              <a:gd name="T5" fmla="*/ 32 h 259"/>
              <a:gd name="T6" fmla="*/ 130 w 260"/>
              <a:gd name="T7" fmla="*/ 227 h 259"/>
              <a:gd name="T8" fmla="*/ 130 w 260"/>
              <a:gd name="T9" fmla="*/ 32 h 259"/>
              <a:gd name="T10" fmla="*/ 175 w 260"/>
              <a:gd name="T11" fmla="*/ 190 h 259"/>
              <a:gd name="T12" fmla="*/ 161 w 260"/>
              <a:gd name="T13" fmla="*/ 198 h 259"/>
              <a:gd name="T14" fmla="*/ 150 w 260"/>
              <a:gd name="T15" fmla="*/ 198 h 259"/>
              <a:gd name="T16" fmla="*/ 147 w 260"/>
              <a:gd name="T17" fmla="*/ 179 h 259"/>
              <a:gd name="T18" fmla="*/ 136 w 260"/>
              <a:gd name="T19" fmla="*/ 171 h 259"/>
              <a:gd name="T20" fmla="*/ 128 w 260"/>
              <a:gd name="T21" fmla="*/ 157 h 259"/>
              <a:gd name="T22" fmla="*/ 130 w 260"/>
              <a:gd name="T23" fmla="*/ 129 h 259"/>
              <a:gd name="T24" fmla="*/ 138 w 260"/>
              <a:gd name="T25" fmla="*/ 122 h 259"/>
              <a:gd name="T26" fmla="*/ 152 w 260"/>
              <a:gd name="T27" fmla="*/ 123 h 259"/>
              <a:gd name="T28" fmla="*/ 162 w 260"/>
              <a:gd name="T29" fmla="*/ 129 h 259"/>
              <a:gd name="T30" fmla="*/ 174 w 260"/>
              <a:gd name="T31" fmla="*/ 142 h 259"/>
              <a:gd name="T32" fmla="*/ 186 w 260"/>
              <a:gd name="T33" fmla="*/ 144 h 259"/>
              <a:gd name="T34" fmla="*/ 193 w 260"/>
              <a:gd name="T35" fmla="*/ 155 h 259"/>
              <a:gd name="T36" fmla="*/ 195 w 260"/>
              <a:gd name="T37" fmla="*/ 165 h 259"/>
              <a:gd name="T38" fmla="*/ 177 w 260"/>
              <a:gd name="T39" fmla="*/ 188 h 259"/>
              <a:gd name="T40" fmla="*/ 143 w 260"/>
              <a:gd name="T41" fmla="*/ 77 h 259"/>
              <a:gd name="T42" fmla="*/ 136 w 260"/>
              <a:gd name="T43" fmla="*/ 88 h 259"/>
              <a:gd name="T44" fmla="*/ 114 w 260"/>
              <a:gd name="T45" fmla="*/ 91 h 259"/>
              <a:gd name="T46" fmla="*/ 111 w 260"/>
              <a:gd name="T47" fmla="*/ 101 h 259"/>
              <a:gd name="T48" fmla="*/ 112 w 260"/>
              <a:gd name="T49" fmla="*/ 110 h 259"/>
              <a:gd name="T50" fmla="*/ 114 w 260"/>
              <a:gd name="T51" fmla="*/ 122 h 259"/>
              <a:gd name="T52" fmla="*/ 98 w 260"/>
              <a:gd name="T53" fmla="*/ 112 h 259"/>
              <a:gd name="T54" fmla="*/ 86 w 260"/>
              <a:gd name="T55" fmla="*/ 107 h 259"/>
              <a:gd name="T56" fmla="*/ 81 w 260"/>
              <a:gd name="T57" fmla="*/ 100 h 259"/>
              <a:gd name="T58" fmla="*/ 79 w 260"/>
              <a:gd name="T59" fmla="*/ 90 h 259"/>
              <a:gd name="T60" fmla="*/ 73 w 260"/>
              <a:gd name="T61" fmla="*/ 81 h 259"/>
              <a:gd name="T62" fmla="*/ 128 w 260"/>
              <a:gd name="T63" fmla="*/ 56 h 259"/>
              <a:gd name="T64" fmla="*/ 161 w 260"/>
              <a:gd name="T65" fmla="*/ 6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0" h="259">
                <a:moveTo>
                  <a:pt x="130" y="259"/>
                </a:moveTo>
                <a:cubicBezTo>
                  <a:pt x="58" y="259"/>
                  <a:pt x="0" y="201"/>
                  <a:pt x="0" y="130"/>
                </a:cubicBezTo>
                <a:cubicBezTo>
                  <a:pt x="0" y="58"/>
                  <a:pt x="58" y="0"/>
                  <a:pt x="130" y="0"/>
                </a:cubicBezTo>
                <a:cubicBezTo>
                  <a:pt x="201" y="0"/>
                  <a:pt x="260" y="58"/>
                  <a:pt x="260" y="130"/>
                </a:cubicBezTo>
                <a:cubicBezTo>
                  <a:pt x="260" y="201"/>
                  <a:pt x="201" y="259"/>
                  <a:pt x="130" y="259"/>
                </a:cubicBezTo>
                <a:close/>
                <a:moveTo>
                  <a:pt x="130" y="32"/>
                </a:moveTo>
                <a:cubicBezTo>
                  <a:pt x="76" y="32"/>
                  <a:pt x="32" y="76"/>
                  <a:pt x="32" y="130"/>
                </a:cubicBezTo>
                <a:cubicBezTo>
                  <a:pt x="32" y="183"/>
                  <a:pt x="76" y="227"/>
                  <a:pt x="130" y="227"/>
                </a:cubicBezTo>
                <a:cubicBezTo>
                  <a:pt x="183" y="227"/>
                  <a:pt x="227" y="183"/>
                  <a:pt x="227" y="130"/>
                </a:cubicBezTo>
                <a:cubicBezTo>
                  <a:pt x="227" y="76"/>
                  <a:pt x="183" y="32"/>
                  <a:pt x="130" y="32"/>
                </a:cubicBezTo>
                <a:close/>
                <a:moveTo>
                  <a:pt x="177" y="188"/>
                </a:moveTo>
                <a:cubicBezTo>
                  <a:pt x="175" y="190"/>
                  <a:pt x="175" y="190"/>
                  <a:pt x="175" y="190"/>
                </a:cubicBezTo>
                <a:cubicBezTo>
                  <a:pt x="166" y="195"/>
                  <a:pt x="166" y="195"/>
                  <a:pt x="166" y="195"/>
                </a:cubicBezTo>
                <a:cubicBezTo>
                  <a:pt x="161" y="198"/>
                  <a:pt x="161" y="198"/>
                  <a:pt x="161" y="198"/>
                </a:cubicBezTo>
                <a:cubicBezTo>
                  <a:pt x="158" y="200"/>
                  <a:pt x="154" y="201"/>
                  <a:pt x="150" y="203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49" y="187"/>
                  <a:pt x="148" y="180"/>
                  <a:pt x="147" y="179"/>
                </a:cubicBezTo>
                <a:cubicBezTo>
                  <a:pt x="146" y="177"/>
                  <a:pt x="144" y="175"/>
                  <a:pt x="141" y="174"/>
                </a:cubicBezTo>
                <a:cubicBezTo>
                  <a:pt x="139" y="173"/>
                  <a:pt x="137" y="173"/>
                  <a:pt x="136" y="171"/>
                </a:cubicBezTo>
                <a:cubicBezTo>
                  <a:pt x="134" y="169"/>
                  <a:pt x="133" y="166"/>
                  <a:pt x="132" y="164"/>
                </a:cubicBezTo>
                <a:cubicBezTo>
                  <a:pt x="130" y="161"/>
                  <a:pt x="128" y="158"/>
                  <a:pt x="128" y="157"/>
                </a:cubicBezTo>
                <a:cubicBezTo>
                  <a:pt x="128" y="156"/>
                  <a:pt x="128" y="142"/>
                  <a:pt x="128" y="142"/>
                </a:cubicBezTo>
                <a:cubicBezTo>
                  <a:pt x="130" y="129"/>
                  <a:pt x="130" y="129"/>
                  <a:pt x="130" y="129"/>
                </a:cubicBezTo>
                <a:cubicBezTo>
                  <a:pt x="133" y="127"/>
                  <a:pt x="133" y="127"/>
                  <a:pt x="133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4" y="142"/>
                  <a:pt x="174" y="142"/>
                  <a:pt x="174" y="142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55"/>
                  <a:pt x="193" y="155"/>
                  <a:pt x="193" y="155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65"/>
                  <a:pt x="195" y="165"/>
                  <a:pt x="195" y="165"/>
                </a:cubicBezTo>
                <a:cubicBezTo>
                  <a:pt x="194" y="169"/>
                  <a:pt x="194" y="169"/>
                  <a:pt x="194" y="169"/>
                </a:cubicBezTo>
                <a:cubicBezTo>
                  <a:pt x="189" y="176"/>
                  <a:pt x="184" y="183"/>
                  <a:pt x="177" y="188"/>
                </a:cubicBezTo>
                <a:close/>
                <a:moveTo>
                  <a:pt x="151" y="73"/>
                </a:moveTo>
                <a:cubicBezTo>
                  <a:pt x="143" y="77"/>
                  <a:pt x="143" y="77"/>
                  <a:pt x="143" y="77"/>
                </a:cubicBezTo>
                <a:cubicBezTo>
                  <a:pt x="141" y="84"/>
                  <a:pt x="141" y="84"/>
                  <a:pt x="141" y="84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4" y="114"/>
                  <a:pt x="118" y="118"/>
                  <a:pt x="114" y="122"/>
                </a:cubicBezTo>
                <a:cubicBezTo>
                  <a:pt x="114" y="122"/>
                  <a:pt x="109" y="122"/>
                  <a:pt x="108" y="120"/>
                </a:cubicBezTo>
                <a:cubicBezTo>
                  <a:pt x="107" y="118"/>
                  <a:pt x="99" y="114"/>
                  <a:pt x="98" y="112"/>
                </a:cubicBezTo>
                <a:cubicBezTo>
                  <a:pt x="96" y="111"/>
                  <a:pt x="92" y="110"/>
                  <a:pt x="92" y="110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0"/>
                  <a:pt x="79" y="90"/>
                  <a:pt x="79" y="90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1"/>
                  <a:pt x="73" y="81"/>
                  <a:pt x="73" y="81"/>
                </a:cubicBezTo>
                <a:cubicBezTo>
                  <a:pt x="74" y="78"/>
                  <a:pt x="74" y="78"/>
                  <a:pt x="74" y="78"/>
                </a:cubicBezTo>
                <a:cubicBezTo>
                  <a:pt x="87" y="65"/>
                  <a:pt x="107" y="56"/>
                  <a:pt x="128" y="56"/>
                </a:cubicBezTo>
                <a:cubicBezTo>
                  <a:pt x="140" y="56"/>
                  <a:pt x="151" y="59"/>
                  <a:pt x="161" y="64"/>
                </a:cubicBezTo>
                <a:cubicBezTo>
                  <a:pt x="161" y="66"/>
                  <a:pt x="161" y="66"/>
                  <a:pt x="161" y="66"/>
                </a:cubicBezTo>
                <a:lnTo>
                  <a:pt x="151" y="73"/>
                </a:lnTo>
                <a:close/>
              </a:path>
            </a:pathLst>
          </a:custGeom>
          <a:solidFill>
            <a:srgbClr val="6A5B5E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灯笼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51" y="12887"/>
            <a:ext cx="2799984" cy="2776034"/>
          </a:xfrm>
          <a:prstGeom prst="rect">
            <a:avLst/>
          </a:prstGeom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71112" y="320722"/>
            <a:ext cx="1899919" cy="5962470"/>
          </a:xfrm>
          <a:prstGeom prst="rect">
            <a:avLst/>
          </a:prstGeom>
        </p:spPr>
      </p:pic>
      <p:sp>
        <p:nvSpPr>
          <p:cNvPr id="44" name="Rectangle 10"/>
          <p:cNvSpPr/>
          <p:nvPr/>
        </p:nvSpPr>
        <p:spPr>
          <a:xfrm>
            <a:off x="2603500" y="2326640"/>
            <a:ext cx="6838950" cy="2101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7F66"/>
              </a:solidFill>
              <a:cs typeface="+mn-ea"/>
              <a:sym typeface="+mn-lt"/>
            </a:endParaRPr>
          </a:p>
        </p:txBody>
      </p:sp>
      <p:sp>
        <p:nvSpPr>
          <p:cNvPr id="45" name="TextBox 16"/>
          <p:cNvSpPr txBox="1"/>
          <p:nvPr/>
        </p:nvSpPr>
        <p:spPr>
          <a:xfrm>
            <a:off x="3874688" y="265337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6A5B5E"/>
                </a:solidFill>
                <a:cs typeface="+mn-ea"/>
                <a:sym typeface="+mn-lt"/>
              </a:rPr>
              <a:t>03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5576570" y="118745"/>
            <a:ext cx="0" cy="116014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2"/>
          <p:cNvSpPr txBox="1"/>
          <p:nvPr/>
        </p:nvSpPr>
        <p:spPr>
          <a:xfrm flipH="1">
            <a:off x="5242559" y="758825"/>
            <a:ext cx="6415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b="1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Продумывание тематики игры</a:t>
            </a:r>
            <a:br>
              <a:rPr lang="ru-RU" altLang="zh-CN" sz="2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zh-CN" altLang="ru-RU" sz="2800" b="1" dirty="0" err="1">
              <a:solidFill>
                <a:srgbClr val="6A5B5E"/>
              </a:solidFill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 rot="5400000">
            <a:off x="3973784" y="244888"/>
            <a:ext cx="543400" cy="1681558"/>
            <a:chOff x="3677871" y="2564765"/>
            <a:chExt cx="543400" cy="1681558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3766099" y="2564765"/>
              <a:ext cx="442646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4208745" y="2564765"/>
              <a:ext cx="12526" cy="1681558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84270" y="4246323"/>
              <a:ext cx="524475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3677871" y="3935721"/>
              <a:ext cx="6399" cy="310602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7" name="文本框 4516"/>
          <p:cNvSpPr txBox="1"/>
          <p:nvPr/>
        </p:nvSpPr>
        <p:spPr>
          <a:xfrm>
            <a:off x="2183644" y="1828707"/>
            <a:ext cx="8516198" cy="493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altLang="zh-CN" sz="2400" b="1" kern="100" dirty="0">
                <a:solidFill>
                  <a:schemeClr val="accent4">
                    <a:lumMod val="50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Какая тема заинтересует учеников?</a:t>
            </a:r>
            <a:br>
              <a:rPr lang="ru-RU" altLang="zh-CN" sz="2400" kern="100" dirty="0">
                <a:solidFill>
                  <a:schemeClr val="accent4">
                    <a:lumMod val="50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altLang="zh-CN" sz="24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Актуальная и близкая им тема сможет замотивировать студентов и сделать игру не просто развлечением, а настоящим учебным опытом.</a:t>
            </a:r>
            <a:endParaRPr lang="zh-CN" altLang="zh-CN" sz="24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altLang="zh-CN" sz="2400" b="1" kern="100" dirty="0">
                <a:solidFill>
                  <a:schemeClr val="accent4">
                    <a:lumMod val="50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Как тема игры соотносится с конкретными учебными целями?</a:t>
            </a:r>
            <a:br>
              <a:rPr lang="ru-RU" altLang="zh-CN" sz="2400" kern="100" dirty="0">
                <a:solidFill>
                  <a:schemeClr val="accent4">
                    <a:lumMod val="50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altLang="zh-CN" sz="24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Важно, чтобы тема игры не только вызывала интерес, но и помогала достичь конкретных образовательных результатов: в данном случае, повторить курс русской литературы Серебряного века (далее РЛСВ).</a:t>
            </a:r>
            <a:endParaRPr lang="zh-CN" altLang="zh-CN" sz="24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altLang="zh-CN" sz="24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树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429227" y="884555"/>
            <a:ext cx="1778648" cy="5961380"/>
          </a:xfrm>
          <a:prstGeom prst="rect">
            <a:avLst/>
          </a:prstGeom>
        </p:spPr>
      </p:pic>
      <p:sp>
        <p:nvSpPr>
          <p:cNvPr id="44" name="Rectangle 10"/>
          <p:cNvSpPr/>
          <p:nvPr/>
        </p:nvSpPr>
        <p:spPr>
          <a:xfrm>
            <a:off x="3175000" y="2326323"/>
            <a:ext cx="6267450" cy="2101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7F66"/>
              </a:solidFill>
              <a:cs typeface="+mn-ea"/>
              <a:sym typeface="+mn-lt"/>
            </a:endParaRPr>
          </a:p>
        </p:txBody>
      </p:sp>
      <p:sp>
        <p:nvSpPr>
          <p:cNvPr id="45" name="TextBox 16"/>
          <p:cNvSpPr txBox="1"/>
          <p:nvPr/>
        </p:nvSpPr>
        <p:spPr>
          <a:xfrm>
            <a:off x="3874688" y="323757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6A5B5E"/>
                </a:solidFill>
                <a:cs typeface="+mn-ea"/>
                <a:sym typeface="+mn-lt"/>
              </a:rPr>
              <a:t>0</a:t>
            </a:r>
            <a:r>
              <a:rPr lang="ru-RU" sz="7200" dirty="0">
                <a:solidFill>
                  <a:srgbClr val="6A5B5E"/>
                </a:solidFill>
                <a:cs typeface="+mn-ea"/>
                <a:sym typeface="+mn-lt"/>
              </a:rPr>
              <a:t>4</a:t>
            </a:r>
            <a:endParaRPr lang="ru-RU" altLang="en-US" sz="7200" dirty="0">
              <a:solidFill>
                <a:srgbClr val="6A5B5E"/>
              </a:solidFill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576570" y="177165"/>
            <a:ext cx="0" cy="116014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2"/>
          <p:cNvSpPr txBox="1"/>
          <p:nvPr/>
        </p:nvSpPr>
        <p:spPr>
          <a:xfrm flipH="1">
            <a:off x="5184139" y="773430"/>
            <a:ext cx="509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/>
              <a:t>Создание сценария игры </a:t>
            </a:r>
            <a:endParaRPr lang="zh-CN" altLang="zh-CN" sz="2800" dirty="0"/>
          </a:p>
        </p:txBody>
      </p:sp>
      <p:grpSp>
        <p:nvGrpSpPr>
          <p:cNvPr id="54" name="组合 53"/>
          <p:cNvGrpSpPr/>
          <p:nvPr/>
        </p:nvGrpSpPr>
        <p:grpSpPr>
          <a:xfrm rot="5400000">
            <a:off x="3973784" y="303308"/>
            <a:ext cx="543400" cy="1681558"/>
            <a:chOff x="3677871" y="2564765"/>
            <a:chExt cx="543400" cy="1681558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3766099" y="2564765"/>
              <a:ext cx="442646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4208745" y="2564765"/>
              <a:ext cx="12526" cy="1681558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84270" y="4246323"/>
              <a:ext cx="524475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3677871" y="3935721"/>
              <a:ext cx="6399" cy="310602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2749548" y="1315850"/>
            <a:ext cx="7827465" cy="39703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altLang="zh-CN" sz="2100" i="1" dirty="0">
                <a:solidFill>
                  <a:schemeClr val="accent2">
                    <a:lumMod val="50000"/>
                  </a:schemeClr>
                </a:solidFill>
              </a:rPr>
              <a:t>Сценарий должен не только развлекать, но и поддерживать учебную задачу!</a:t>
            </a:r>
            <a:endParaRPr lang="zh-CN" altLang="zh-CN" sz="21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altLang="zh-CN" sz="2100" dirty="0"/>
          </a:p>
          <a:p>
            <a:pPr marL="285750" indent="-285750" algn="just">
              <a:buFontTx/>
              <a:buChar char="-"/>
            </a:pPr>
            <a:r>
              <a:rPr lang="ru-RU" altLang="zh-CN" sz="2100" dirty="0"/>
              <a:t>Продумываем сюжет, в котором игроки будут шаг за шагом двигаться к своим целям.</a:t>
            </a:r>
          </a:p>
          <a:p>
            <a:pPr marL="285750" indent="-285750" algn="just">
              <a:buFontTx/>
              <a:buChar char="-"/>
            </a:pPr>
            <a:r>
              <a:rPr lang="ru-RU" altLang="zh-CN" sz="2100" dirty="0"/>
              <a:t>Разбираем его на этапы или задания: от знакомства с задачей до финального испытания. </a:t>
            </a:r>
          </a:p>
          <a:p>
            <a:pPr marL="285750" indent="-285750" algn="just">
              <a:buFontTx/>
              <a:buChar char="-"/>
            </a:pPr>
            <a:r>
              <a:rPr lang="ru-RU" altLang="zh-CN" sz="2100" dirty="0"/>
              <a:t>Каждый этап должен способствовать применению знаний РЛСВ, языковых или логических навыков, сотрудничества или принятия решений.</a:t>
            </a:r>
          </a:p>
          <a:p>
            <a:pPr algn="just"/>
            <a:br>
              <a:rPr lang="ru-RU" altLang="zh-CN" sz="2100" dirty="0"/>
            </a:br>
            <a:endParaRPr lang="zh-CN" altLang="en-US" sz="2100" b="1" dirty="0">
              <a:solidFill>
                <a:srgbClr val="787070"/>
              </a:solidFill>
              <a:ea typeface="宋体" charset="-122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5ECEB7A-64D8-77D8-EAC4-9302DD6E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" y="44755"/>
            <a:ext cx="2742063" cy="27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FBEC36-A2CA-FF8F-362E-BA82AB880A33}"/>
              </a:ext>
            </a:extLst>
          </p:cNvPr>
          <p:cNvSpPr txBox="1"/>
          <p:nvPr/>
        </p:nvSpPr>
        <p:spPr>
          <a:xfrm>
            <a:off x="416257" y="4885898"/>
            <a:ext cx="5459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zh-CN" i="1" dirty="0"/>
              <a:t>Можно обратиться к ИИ за помощью в создании сценария. </a:t>
            </a:r>
          </a:p>
          <a:p>
            <a:pPr algn="just"/>
            <a:r>
              <a:rPr lang="ru-RU" altLang="zh-CN" i="1" dirty="0"/>
              <a:t>Важно помнить, что любой сценарий необходимо корректировать под свои запросы. </a:t>
            </a:r>
            <a:endParaRPr lang="zh-CN" altLang="en-US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2DA72-8C84-A9FF-89DD-474B8ED02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树枝">
            <a:extLst>
              <a:ext uri="{FF2B5EF4-FFF2-40B4-BE49-F238E27FC236}">
                <a16:creationId xmlns:a16="http://schemas.microsoft.com/office/drawing/2014/main" id="{C18A769A-17FE-3248-805E-09620CC026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169174" y="409084"/>
            <a:ext cx="1950184" cy="5961380"/>
          </a:xfrm>
          <a:prstGeom prst="rect">
            <a:avLst/>
          </a:prstGeom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F40B74C9-036F-9F2A-B84A-41B9D049F432}"/>
              </a:ext>
            </a:extLst>
          </p:cNvPr>
          <p:cNvSpPr/>
          <p:nvPr/>
        </p:nvSpPr>
        <p:spPr>
          <a:xfrm>
            <a:off x="3175000" y="2326323"/>
            <a:ext cx="6267450" cy="2101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7F66"/>
              </a:solidFill>
              <a:cs typeface="+mn-ea"/>
              <a:sym typeface="+mn-lt"/>
            </a:endParaRPr>
          </a:p>
        </p:txBody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id="{BFF1BFF3-0FE0-DED2-7E0D-345D0CB867C1}"/>
              </a:ext>
            </a:extLst>
          </p:cNvPr>
          <p:cNvSpPr txBox="1"/>
          <p:nvPr/>
        </p:nvSpPr>
        <p:spPr>
          <a:xfrm>
            <a:off x="3874688" y="323757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6A5B5E"/>
                </a:solidFill>
                <a:cs typeface="+mn-ea"/>
                <a:sym typeface="+mn-lt"/>
              </a:rPr>
              <a:t>0</a:t>
            </a:r>
            <a:r>
              <a:rPr lang="ru-RU" sz="7200" dirty="0">
                <a:solidFill>
                  <a:srgbClr val="6A5B5E"/>
                </a:solidFill>
                <a:cs typeface="+mn-ea"/>
                <a:sym typeface="+mn-lt"/>
              </a:rPr>
              <a:t>5</a:t>
            </a:r>
            <a:endParaRPr lang="ru-RU" altLang="en-US" sz="7200" dirty="0">
              <a:solidFill>
                <a:srgbClr val="6A5B5E"/>
              </a:solidFill>
              <a:cs typeface="+mn-ea"/>
              <a:sym typeface="+mn-lt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687AA3CD-5E25-1340-DD77-8438F87FF572}"/>
              </a:ext>
            </a:extLst>
          </p:cNvPr>
          <p:cNvCxnSpPr/>
          <p:nvPr/>
        </p:nvCxnSpPr>
        <p:spPr>
          <a:xfrm>
            <a:off x="5576570" y="177165"/>
            <a:ext cx="0" cy="116014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2">
            <a:extLst>
              <a:ext uri="{FF2B5EF4-FFF2-40B4-BE49-F238E27FC236}">
                <a16:creationId xmlns:a16="http://schemas.microsoft.com/office/drawing/2014/main" id="{B5476672-7B80-27B4-5114-9EC09240A7BD}"/>
              </a:ext>
            </a:extLst>
          </p:cNvPr>
          <p:cNvSpPr txBox="1"/>
          <p:nvPr/>
        </p:nvSpPr>
        <p:spPr>
          <a:xfrm flipH="1">
            <a:off x="5184139" y="773430"/>
            <a:ext cx="509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/>
              <a:t>Разработка сюжета игры</a:t>
            </a:r>
            <a:endParaRPr lang="zh-CN" altLang="zh-CN" sz="2800" dirty="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3C0238B1-8C9C-60DC-8604-37ABE1C10D67}"/>
              </a:ext>
            </a:extLst>
          </p:cNvPr>
          <p:cNvGrpSpPr/>
          <p:nvPr/>
        </p:nvGrpSpPr>
        <p:grpSpPr>
          <a:xfrm rot="5400000">
            <a:off x="3973784" y="303308"/>
            <a:ext cx="543400" cy="1681558"/>
            <a:chOff x="3677871" y="2564765"/>
            <a:chExt cx="543400" cy="1681558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6BDEB4B-D55D-0BB2-9091-DBD295D35612}"/>
                </a:ext>
              </a:extLst>
            </p:cNvPr>
            <p:cNvCxnSpPr/>
            <p:nvPr/>
          </p:nvCxnSpPr>
          <p:spPr>
            <a:xfrm>
              <a:off x="3766099" y="2564765"/>
              <a:ext cx="442646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29FDA48-8B04-C879-D571-BA892EF5342F}"/>
                </a:ext>
              </a:extLst>
            </p:cNvPr>
            <p:cNvCxnSpPr/>
            <p:nvPr/>
          </p:nvCxnSpPr>
          <p:spPr>
            <a:xfrm flipH="1">
              <a:off x="4208745" y="2564765"/>
              <a:ext cx="12526" cy="1681558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61BFD7C0-761F-9823-D4AA-688703C38F6B}"/>
                </a:ext>
              </a:extLst>
            </p:cNvPr>
            <p:cNvCxnSpPr/>
            <p:nvPr/>
          </p:nvCxnSpPr>
          <p:spPr>
            <a:xfrm flipH="1">
              <a:off x="3684270" y="4246323"/>
              <a:ext cx="524475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B3002B08-6BF7-0C17-561B-298B2BFFF2BB}"/>
                </a:ext>
              </a:extLst>
            </p:cNvPr>
            <p:cNvCxnSpPr/>
            <p:nvPr/>
          </p:nvCxnSpPr>
          <p:spPr>
            <a:xfrm flipV="1">
              <a:off x="3677871" y="3935721"/>
              <a:ext cx="6399" cy="310602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90344176-69A3-9F3C-375E-DBC8724A7181}"/>
              </a:ext>
            </a:extLst>
          </p:cNvPr>
          <p:cNvSpPr txBox="1"/>
          <p:nvPr/>
        </p:nvSpPr>
        <p:spPr>
          <a:xfrm>
            <a:off x="457201" y="2376154"/>
            <a:ext cx="9867330" cy="4462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altLang="zh-CN" sz="2400" b="1" dirty="0">
                <a:solidFill>
                  <a:schemeClr val="accent4">
                    <a:lumMod val="50000"/>
                  </a:schemeClr>
                </a:solidFill>
              </a:rPr>
              <a:t>Определяем героев, их </a:t>
            </a:r>
            <a:r>
              <a:rPr lang="ru-RU" altLang="zh-CN" sz="2400" b="1" u="sng" dirty="0">
                <a:solidFill>
                  <a:schemeClr val="accent4">
                    <a:lumMod val="50000"/>
                  </a:schemeClr>
                </a:solidFill>
              </a:rPr>
              <a:t>цели</a:t>
            </a:r>
            <a:r>
              <a:rPr lang="ru-RU" altLang="zh-CN" sz="2400" b="1" dirty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lang="ru-RU" altLang="zh-CN" sz="2400" b="1" u="sng" dirty="0">
                <a:solidFill>
                  <a:schemeClr val="accent4">
                    <a:lumMod val="50000"/>
                  </a:schemeClr>
                </a:solidFill>
              </a:rPr>
              <a:t>препятствия</a:t>
            </a:r>
            <a:br>
              <a:rPr lang="ru-RU" altLang="zh-CN" sz="2400" dirty="0"/>
            </a:br>
            <a:r>
              <a:rPr lang="ru-RU" altLang="zh-CN" sz="2400" dirty="0"/>
              <a:t>Кто </a:t>
            </a:r>
            <a:r>
              <a:rPr lang="ru-RU" altLang="zh-CN" sz="2400" b="1" dirty="0"/>
              <a:t>игроки</a:t>
            </a:r>
            <a:r>
              <a:rPr lang="ru-RU" altLang="zh-CN" sz="2400" dirty="0"/>
              <a:t> в мире игры? </a:t>
            </a:r>
            <a:endParaRPr lang="en-US" altLang="zh-CN" sz="2400" dirty="0"/>
          </a:p>
          <a:p>
            <a:pPr algn="just"/>
            <a:r>
              <a:rPr lang="ru-RU" altLang="zh-CN" sz="2400" dirty="0"/>
              <a:t>– Читатели, попавшие в Петербург первой четверти ХХ века. </a:t>
            </a:r>
          </a:p>
          <a:p>
            <a:pPr algn="just"/>
            <a:r>
              <a:rPr lang="ru-RU" altLang="zh-CN" sz="2400" b="1" u="sng" dirty="0"/>
              <a:t>Цель</a:t>
            </a:r>
            <a:r>
              <a:rPr lang="ru-RU" altLang="zh-CN" sz="2400" b="1" dirty="0"/>
              <a:t>, </a:t>
            </a:r>
            <a:r>
              <a:rPr lang="ru-RU" altLang="zh-CN" sz="2400" dirty="0"/>
              <a:t>которую им нужно достичь? </a:t>
            </a:r>
          </a:p>
          <a:p>
            <a:pPr algn="just"/>
            <a:r>
              <a:rPr lang="ru-RU" altLang="zh-CN" sz="2400" dirty="0"/>
              <a:t>– Выполнить различные задания (в т.ч. ответить на вопросы по РЛСВС и русской культуре начала ХХ века). </a:t>
            </a:r>
          </a:p>
          <a:p>
            <a:pPr algn="just"/>
            <a:r>
              <a:rPr lang="ru-RU" altLang="zh-CN" sz="2400" dirty="0"/>
              <a:t>– Заработать серебряные монеты и собрать артефакты.</a:t>
            </a:r>
          </a:p>
          <a:p>
            <a:pPr algn="just"/>
            <a:r>
              <a:rPr lang="ru-RU" altLang="zh-CN" sz="2400" dirty="0"/>
              <a:t>– В финале игры иметь достаточное количество монет и артефактов, чтобы открыть музей писателя (поэта) серебряного века  с наибольшим количеством представленных там экспонатов.</a:t>
            </a:r>
          </a:p>
          <a:p>
            <a:pPr algn="just"/>
            <a:br>
              <a:rPr lang="ru-RU" altLang="zh-CN" sz="2400" dirty="0"/>
            </a:br>
            <a:endParaRPr lang="zh-CN" altLang="en-US" sz="2000" b="1" dirty="0">
              <a:solidFill>
                <a:srgbClr val="78707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0CEA655-DE6A-4A1D-431F-E1EC83FA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" y="63550"/>
            <a:ext cx="2366749" cy="23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52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C2AD9-4676-0AA4-E64B-5D51B85B9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树枝">
            <a:extLst>
              <a:ext uri="{FF2B5EF4-FFF2-40B4-BE49-F238E27FC236}">
                <a16:creationId xmlns:a16="http://schemas.microsoft.com/office/drawing/2014/main" id="{273A466C-69CE-D469-9159-11F391113D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175998" y="396558"/>
            <a:ext cx="1950184" cy="5961380"/>
          </a:xfrm>
          <a:prstGeom prst="rect">
            <a:avLst/>
          </a:prstGeom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20E23906-4F2C-8D52-92D4-C0EC41554CEB}"/>
              </a:ext>
            </a:extLst>
          </p:cNvPr>
          <p:cNvSpPr/>
          <p:nvPr/>
        </p:nvSpPr>
        <p:spPr>
          <a:xfrm>
            <a:off x="3175000" y="2326323"/>
            <a:ext cx="6267450" cy="2101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7F66"/>
              </a:solidFill>
              <a:cs typeface="+mn-ea"/>
              <a:sym typeface="+mn-lt"/>
            </a:endParaRPr>
          </a:p>
        </p:txBody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id="{EB2D4649-B4D3-6EAE-D213-1E9D03F6C6C7}"/>
              </a:ext>
            </a:extLst>
          </p:cNvPr>
          <p:cNvSpPr txBox="1"/>
          <p:nvPr/>
        </p:nvSpPr>
        <p:spPr>
          <a:xfrm>
            <a:off x="3874688" y="323757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6A5B5E"/>
                </a:solidFill>
                <a:cs typeface="+mn-ea"/>
                <a:sym typeface="+mn-lt"/>
              </a:rPr>
              <a:t>0</a:t>
            </a:r>
            <a:r>
              <a:rPr lang="ru-RU" sz="7200" dirty="0">
                <a:solidFill>
                  <a:srgbClr val="6A5B5E"/>
                </a:solidFill>
                <a:cs typeface="+mn-ea"/>
                <a:sym typeface="+mn-lt"/>
              </a:rPr>
              <a:t>5</a:t>
            </a:r>
            <a:endParaRPr lang="ru-RU" altLang="en-US" sz="7200" dirty="0">
              <a:solidFill>
                <a:srgbClr val="6A5B5E"/>
              </a:solidFill>
              <a:cs typeface="+mn-ea"/>
              <a:sym typeface="+mn-lt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D2D9D381-B7F8-DFA9-AF46-7DE8DE643A6F}"/>
              </a:ext>
            </a:extLst>
          </p:cNvPr>
          <p:cNvCxnSpPr/>
          <p:nvPr/>
        </p:nvCxnSpPr>
        <p:spPr>
          <a:xfrm>
            <a:off x="5576570" y="177165"/>
            <a:ext cx="0" cy="116014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2">
            <a:extLst>
              <a:ext uri="{FF2B5EF4-FFF2-40B4-BE49-F238E27FC236}">
                <a16:creationId xmlns:a16="http://schemas.microsoft.com/office/drawing/2014/main" id="{5331D99B-2715-0F71-2B84-119AB3C59B82}"/>
              </a:ext>
            </a:extLst>
          </p:cNvPr>
          <p:cNvSpPr txBox="1"/>
          <p:nvPr/>
        </p:nvSpPr>
        <p:spPr>
          <a:xfrm flipH="1">
            <a:off x="5184139" y="773430"/>
            <a:ext cx="509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/>
              <a:t>Разработка сюжета игры</a:t>
            </a:r>
            <a:endParaRPr lang="zh-CN" altLang="zh-CN" sz="2800" dirty="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3CA9F9B-9AFF-A746-CABD-F5A9B82F0C2F}"/>
              </a:ext>
            </a:extLst>
          </p:cNvPr>
          <p:cNvGrpSpPr/>
          <p:nvPr/>
        </p:nvGrpSpPr>
        <p:grpSpPr>
          <a:xfrm rot="5400000">
            <a:off x="3973784" y="303308"/>
            <a:ext cx="543400" cy="1681558"/>
            <a:chOff x="3677871" y="2564765"/>
            <a:chExt cx="543400" cy="1681558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B29085FE-5F44-5EAE-21BF-23E8644784B3}"/>
                </a:ext>
              </a:extLst>
            </p:cNvPr>
            <p:cNvCxnSpPr/>
            <p:nvPr/>
          </p:nvCxnSpPr>
          <p:spPr>
            <a:xfrm>
              <a:off x="3766099" y="2564765"/>
              <a:ext cx="442646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DC22C47C-1A23-5D76-8448-A5A05C8C91BD}"/>
                </a:ext>
              </a:extLst>
            </p:cNvPr>
            <p:cNvCxnSpPr/>
            <p:nvPr/>
          </p:nvCxnSpPr>
          <p:spPr>
            <a:xfrm flipH="1">
              <a:off x="4208745" y="2564765"/>
              <a:ext cx="12526" cy="1681558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DB3A3F61-E3A0-74BD-CD50-46E306B642FD}"/>
                </a:ext>
              </a:extLst>
            </p:cNvPr>
            <p:cNvCxnSpPr/>
            <p:nvPr/>
          </p:nvCxnSpPr>
          <p:spPr>
            <a:xfrm flipH="1">
              <a:off x="3684270" y="4246323"/>
              <a:ext cx="524475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E4D39860-F965-5CE9-F788-F494B9DA3212}"/>
                </a:ext>
              </a:extLst>
            </p:cNvPr>
            <p:cNvCxnSpPr/>
            <p:nvPr/>
          </p:nvCxnSpPr>
          <p:spPr>
            <a:xfrm flipV="1">
              <a:off x="3677871" y="3935721"/>
              <a:ext cx="6399" cy="310602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B5F29C87-6BDE-A22F-BF58-2C9FAB47150A}"/>
              </a:ext>
            </a:extLst>
          </p:cNvPr>
          <p:cNvSpPr txBox="1"/>
          <p:nvPr/>
        </p:nvSpPr>
        <p:spPr>
          <a:xfrm>
            <a:off x="310161" y="2211640"/>
            <a:ext cx="10034842" cy="51751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altLang="zh-CN" sz="2400" b="1" u="sng" dirty="0">
                <a:solidFill>
                  <a:schemeClr val="tx1"/>
                </a:solidFill>
              </a:rPr>
              <a:t>Препятствия</a:t>
            </a:r>
            <a:r>
              <a:rPr lang="ru-RU" altLang="zh-CN" sz="2400" b="1" dirty="0">
                <a:solidFill>
                  <a:schemeClr val="tx1"/>
                </a:solidFill>
              </a:rPr>
              <a:t> на пути героев помечены особыми знаками: </a:t>
            </a:r>
          </a:p>
          <a:p>
            <a:pPr algn="just"/>
            <a:r>
              <a:rPr lang="ru-RU" altLang="zh-CN" sz="2000" b="1" dirty="0">
                <a:solidFill>
                  <a:schemeClr val="accent2">
                    <a:lumMod val="50000"/>
                  </a:schemeClr>
                </a:solidFill>
              </a:rPr>
              <a:t>Скрипичный ключ</a:t>
            </a:r>
            <a:r>
              <a:rPr lang="ru-RU" altLang="zh-CN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zh-CN" sz="2000" dirty="0"/>
              <a:t>– игрок делает паузу (пропускает ход) и слушает фрагмент музыки начала XX века. За внимание и терпение он получает </a:t>
            </a:r>
            <a:r>
              <a:rPr lang="ru-RU" altLang="zh-CN" sz="2000" b="1" dirty="0"/>
              <a:t>скрипичный ключ</a:t>
            </a:r>
            <a:r>
              <a:rPr lang="ru-RU" altLang="zh-CN" sz="2000" dirty="0"/>
              <a:t> как артефакт.  </a:t>
            </a:r>
            <a:r>
              <a:rPr lang="ru-RU" altLang="zh-CN" sz="2000" u="sng" dirty="0"/>
              <a:t>Альтернатива</a:t>
            </a:r>
            <a:r>
              <a:rPr lang="ru-RU" altLang="zh-CN" sz="2000" dirty="0"/>
              <a:t>: если не хочется терять ход – можно прослушать </a:t>
            </a:r>
            <a:r>
              <a:rPr lang="ru-RU" altLang="zh-CN" sz="2000" b="1" dirty="0"/>
              <a:t>живой голос писателя или поэта</a:t>
            </a:r>
            <a:r>
              <a:rPr lang="ru-RU" altLang="zh-CN" sz="2000" dirty="0"/>
              <a:t>, но с условием: нужно правильно угадать, чей это голос. Только в этом случае ход сохраняется.</a:t>
            </a:r>
          </a:p>
          <a:p>
            <a:pPr algn="just"/>
            <a:r>
              <a:rPr lang="ru-RU" altLang="zh-CN" sz="2000" b="1" dirty="0">
                <a:solidFill>
                  <a:schemeClr val="accent2">
                    <a:lumMod val="50000"/>
                  </a:schemeClr>
                </a:solidFill>
              </a:rPr>
              <a:t>Китайская беседка</a:t>
            </a:r>
            <a:r>
              <a:rPr lang="ru-RU" altLang="zh-CN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zh-CN" sz="2000" dirty="0"/>
              <a:t>– пропуск одного хода, но в награду игрок получает </a:t>
            </a:r>
            <a:r>
              <a:rPr lang="ru-RU" altLang="zh-CN" sz="2000" b="1" dirty="0"/>
              <a:t>артефакт – китайский чай</a:t>
            </a:r>
            <a:r>
              <a:rPr lang="ru-RU" altLang="zh-CN" sz="2000" dirty="0"/>
              <a:t>, который пригодится в дальнейших испытаниях.</a:t>
            </a:r>
          </a:p>
          <a:p>
            <a:pPr algn="just"/>
            <a:r>
              <a:rPr lang="ru-RU" altLang="zh-CN" sz="2000" b="1" dirty="0">
                <a:solidFill>
                  <a:schemeClr val="accent2">
                    <a:lumMod val="50000"/>
                  </a:schemeClr>
                </a:solidFill>
              </a:rPr>
              <a:t>Книжный магазин</a:t>
            </a:r>
            <a:r>
              <a:rPr lang="ru-RU" altLang="zh-CN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zh-CN" sz="2000" dirty="0"/>
              <a:t>– снова пропуск хода, но с приятным бонусом: </a:t>
            </a:r>
            <a:r>
              <a:rPr lang="ru-RU" altLang="zh-CN" sz="2000" b="1" dirty="0"/>
              <a:t>чашка кофе или книга</a:t>
            </a:r>
            <a:r>
              <a:rPr lang="ru-RU" altLang="zh-CN" sz="2000" dirty="0"/>
              <a:t> (на выбор). Эти предметы можно будет использовать в финале игры при </a:t>
            </a:r>
            <a:r>
              <a:rPr lang="ru-RU" altLang="zh-CN" sz="2000" b="1" dirty="0"/>
              <a:t>открытии собственного музея писателя</a:t>
            </a:r>
            <a:r>
              <a:rPr lang="ru-RU" altLang="zh-CN" sz="2000" dirty="0"/>
              <a:t>.</a:t>
            </a:r>
          </a:p>
          <a:p>
            <a:pPr algn="just"/>
            <a:r>
              <a:rPr lang="ru-RU" altLang="zh-CN" sz="2000" b="1" dirty="0">
                <a:solidFill>
                  <a:schemeClr val="accent2">
                    <a:lumMod val="50000"/>
                  </a:schemeClr>
                </a:solidFill>
              </a:rPr>
              <a:t>Стул из сокровищницы мадам Петуховой</a:t>
            </a:r>
            <a:r>
              <a:rPr lang="ru-RU" altLang="zh-CN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zh-CN" sz="2000" dirty="0"/>
              <a:t>– здесь игрок вынужден пропустить два хода, но есть возможность откупиться: по 10 серебряных монет за каждый ход.</a:t>
            </a:r>
          </a:p>
          <a:p>
            <a:pPr algn="just"/>
            <a:endParaRPr lang="ru-RU" altLang="zh-CN" sz="2000" dirty="0"/>
          </a:p>
          <a:p>
            <a:pPr algn="just"/>
            <a:endParaRPr lang="ru-RU" altLang="zh-CN" sz="2000" dirty="0"/>
          </a:p>
          <a:p>
            <a:pPr fontAlgn="auto">
              <a:lnSpc>
                <a:spcPct val="150000"/>
              </a:lnSpc>
            </a:pPr>
            <a:endParaRPr lang="zh-CN" altLang="en-US" sz="2000" b="1" dirty="0">
              <a:solidFill>
                <a:srgbClr val="787070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4248C-F4D0-BC68-FA58-59022F465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"/>
            <a:ext cx="2292824" cy="22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97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EC4FF-1349-24F5-DDA0-DC0CF712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树枝">
            <a:extLst>
              <a:ext uri="{FF2B5EF4-FFF2-40B4-BE49-F238E27FC236}">
                <a16:creationId xmlns:a16="http://schemas.microsoft.com/office/drawing/2014/main" id="{E202BB4A-A628-9347-058A-BA5630C98A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512251" y="323757"/>
            <a:ext cx="2071772" cy="2535258"/>
          </a:xfrm>
          <a:prstGeom prst="rect">
            <a:avLst/>
          </a:prstGeom>
        </p:spPr>
      </p:pic>
      <p:sp>
        <p:nvSpPr>
          <p:cNvPr id="44" name="Rectangle 10">
            <a:extLst>
              <a:ext uri="{FF2B5EF4-FFF2-40B4-BE49-F238E27FC236}">
                <a16:creationId xmlns:a16="http://schemas.microsoft.com/office/drawing/2014/main" id="{2A9F5198-5813-CCEF-BFD9-AFA5803CD365}"/>
              </a:ext>
            </a:extLst>
          </p:cNvPr>
          <p:cNvSpPr/>
          <p:nvPr/>
        </p:nvSpPr>
        <p:spPr>
          <a:xfrm>
            <a:off x="3175000" y="2326323"/>
            <a:ext cx="6267450" cy="210185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27F66"/>
              </a:solidFill>
              <a:cs typeface="+mn-ea"/>
              <a:sym typeface="+mn-lt"/>
            </a:endParaRPr>
          </a:p>
        </p:txBody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id="{F75C4967-E28C-078E-C874-BF9C2089BBD2}"/>
              </a:ext>
            </a:extLst>
          </p:cNvPr>
          <p:cNvSpPr txBox="1"/>
          <p:nvPr/>
        </p:nvSpPr>
        <p:spPr>
          <a:xfrm>
            <a:off x="3874688" y="323757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6A5B5E"/>
                </a:solidFill>
                <a:cs typeface="+mn-ea"/>
                <a:sym typeface="+mn-lt"/>
              </a:rPr>
              <a:t>0</a:t>
            </a:r>
            <a:r>
              <a:rPr lang="ru-RU" sz="7200" dirty="0">
                <a:solidFill>
                  <a:srgbClr val="6A5B5E"/>
                </a:solidFill>
                <a:cs typeface="+mn-ea"/>
                <a:sym typeface="+mn-lt"/>
              </a:rPr>
              <a:t>6</a:t>
            </a:r>
            <a:endParaRPr lang="ru-RU" altLang="en-US" sz="7200" dirty="0">
              <a:solidFill>
                <a:srgbClr val="6A5B5E"/>
              </a:solidFill>
              <a:cs typeface="+mn-ea"/>
              <a:sym typeface="+mn-lt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26A848BB-2A6E-7CBD-414D-D5E0AC0F8C30}"/>
              </a:ext>
            </a:extLst>
          </p:cNvPr>
          <p:cNvCxnSpPr/>
          <p:nvPr/>
        </p:nvCxnSpPr>
        <p:spPr>
          <a:xfrm>
            <a:off x="5576570" y="177165"/>
            <a:ext cx="0" cy="1160145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2">
            <a:extLst>
              <a:ext uri="{FF2B5EF4-FFF2-40B4-BE49-F238E27FC236}">
                <a16:creationId xmlns:a16="http://schemas.microsoft.com/office/drawing/2014/main" id="{76FCDF00-13BA-6444-4334-E27C5A5F5314}"/>
              </a:ext>
            </a:extLst>
          </p:cNvPr>
          <p:cNvSpPr txBox="1"/>
          <p:nvPr/>
        </p:nvSpPr>
        <p:spPr>
          <a:xfrm flipH="1">
            <a:off x="5184138" y="773430"/>
            <a:ext cx="626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b="1" dirty="0"/>
              <a:t>Разработка игровой механики</a:t>
            </a:r>
            <a:endParaRPr lang="zh-CN" altLang="zh-CN" sz="2800" dirty="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1DF57E1-FA68-1F9E-8FEF-2C4E58B093FF}"/>
              </a:ext>
            </a:extLst>
          </p:cNvPr>
          <p:cNvGrpSpPr/>
          <p:nvPr/>
        </p:nvGrpSpPr>
        <p:grpSpPr>
          <a:xfrm rot="5400000">
            <a:off x="3973784" y="303308"/>
            <a:ext cx="543400" cy="1681558"/>
            <a:chOff x="3677871" y="2564765"/>
            <a:chExt cx="543400" cy="1681558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B46E6F9F-7B14-10CC-786F-F4EB44A5BEB0}"/>
                </a:ext>
              </a:extLst>
            </p:cNvPr>
            <p:cNvCxnSpPr/>
            <p:nvPr/>
          </p:nvCxnSpPr>
          <p:spPr>
            <a:xfrm>
              <a:off x="3766099" y="2564765"/>
              <a:ext cx="442646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0DC7BFB7-50BF-9787-BBB6-7ECBD3789E83}"/>
                </a:ext>
              </a:extLst>
            </p:cNvPr>
            <p:cNvCxnSpPr/>
            <p:nvPr/>
          </p:nvCxnSpPr>
          <p:spPr>
            <a:xfrm flipH="1">
              <a:off x="4208745" y="2564765"/>
              <a:ext cx="12526" cy="1681558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942B27F3-C2AF-2200-B296-D56A088504E4}"/>
                </a:ext>
              </a:extLst>
            </p:cNvPr>
            <p:cNvCxnSpPr/>
            <p:nvPr/>
          </p:nvCxnSpPr>
          <p:spPr>
            <a:xfrm flipH="1">
              <a:off x="3684270" y="4246323"/>
              <a:ext cx="524475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51BDF83F-DA95-7F86-FBEE-BBBC3C8C40F5}"/>
                </a:ext>
              </a:extLst>
            </p:cNvPr>
            <p:cNvCxnSpPr/>
            <p:nvPr/>
          </p:nvCxnSpPr>
          <p:spPr>
            <a:xfrm flipV="1">
              <a:off x="3677871" y="3935721"/>
              <a:ext cx="6399" cy="310602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14843A9D-F32F-CCF0-FD4F-A6F08849272F}"/>
              </a:ext>
            </a:extLst>
          </p:cNvPr>
          <p:cNvSpPr txBox="1"/>
          <p:nvPr/>
        </p:nvSpPr>
        <p:spPr>
          <a:xfrm>
            <a:off x="130476" y="1584517"/>
            <a:ext cx="6631989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altLang="zh-CN" b="1" dirty="0">
                <a:solidFill>
                  <a:schemeClr val="accent2">
                    <a:lumMod val="50000"/>
                  </a:schemeClr>
                </a:solidFill>
              </a:rPr>
              <a:t>Определение способов перемещения игроков по игровому полю</a:t>
            </a:r>
            <a:endParaRPr lang="ru-RU" altLang="zh-CN" dirty="0"/>
          </a:p>
          <a:p>
            <a:r>
              <a:rPr lang="ru-RU" altLang="zh-CN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–  </a:t>
            </a:r>
            <a:r>
              <a:rPr lang="ru-RU" altLang="zh-CN" dirty="0"/>
              <a:t>В игре перемещение происходит по полю, состоящему из 40 клеток.</a:t>
            </a:r>
            <a:br>
              <a:rPr lang="ru-RU" altLang="zh-CN" dirty="0"/>
            </a:br>
            <a:r>
              <a:rPr lang="ru-RU" altLang="zh-CN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–  </a:t>
            </a:r>
            <a:r>
              <a:rPr lang="ru-RU" altLang="zh-CN" dirty="0"/>
              <a:t>Цвет клетки указывает на номинал серебряных монет, которые игрок получает за правильный ответ.</a:t>
            </a:r>
            <a:br>
              <a:rPr lang="ru-RU" altLang="zh-CN" dirty="0"/>
            </a:br>
            <a:r>
              <a:rPr lang="ru-RU" altLang="zh-CN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–  </a:t>
            </a:r>
            <a:r>
              <a:rPr lang="ru-RU" altLang="zh-CN" dirty="0"/>
              <a:t>Количество шагов, которые команда делает по полю, определяется броском кубика.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24F8BF-16BF-0A40-5B99-212F6CA07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77"/>
            <a:ext cx="1426214" cy="1426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24088B-5AF8-EB3D-64FA-A360A0625A9F}"/>
              </a:ext>
            </a:extLst>
          </p:cNvPr>
          <p:cNvSpPr txBox="1"/>
          <p:nvPr/>
        </p:nvSpPr>
        <p:spPr>
          <a:xfrm>
            <a:off x="6564573" y="3072713"/>
            <a:ext cx="53412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zh-CN" sz="1800" b="1" kern="100" dirty="0">
                <a:solidFill>
                  <a:schemeClr val="accent2">
                    <a:lumMod val="50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2. Что могут делать игроки во время игры:</a:t>
            </a:r>
          </a:p>
          <a:p>
            <a:pPr algn="just"/>
            <a:r>
              <a:rPr lang="ru-RU" altLang="zh-CN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– выполнять задания (отвечать на вопросы, переводить на русский язык с китайского, читать стихотворения, выполнять творческие  и логические задания),</a:t>
            </a:r>
          </a:p>
          <a:p>
            <a:pPr algn="just"/>
            <a:r>
              <a:rPr lang="ru-RU" altLang="zh-CN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– «покупать» </a:t>
            </a:r>
            <a:r>
              <a:rPr lang="ru-RU" altLang="zh-CN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// зарабатывать артефакты;</a:t>
            </a:r>
            <a:endParaRPr lang="ru-RU" altLang="zh-CN" sz="18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ru-RU" altLang="zh-CN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– Коллекционировать артефакты и серебряные монеты; </a:t>
            </a:r>
          </a:p>
          <a:p>
            <a:pPr algn="just"/>
            <a:r>
              <a:rPr lang="ru-RU" altLang="zh-CN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ru-RU" altLang="zh-CN" dirty="0"/>
              <a:t>Принимать решения: идти на риск, пропускать ход ради награды или, наоборот, сохранять темп.</a:t>
            </a:r>
            <a:endParaRPr lang="ru-RU" altLang="zh-CN" kern="100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02B98-2B7F-5A7E-B9D7-DF58299D8214}"/>
              </a:ext>
            </a:extLst>
          </p:cNvPr>
          <p:cNvSpPr txBox="1"/>
          <p:nvPr/>
        </p:nvSpPr>
        <p:spPr>
          <a:xfrm>
            <a:off x="204717" y="3862316"/>
            <a:ext cx="62916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zh-CN" sz="1800" b="1" kern="100" dirty="0">
                <a:solidFill>
                  <a:schemeClr val="accent2">
                    <a:lumMod val="50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3. Как буд</a:t>
            </a:r>
            <a:r>
              <a:rPr lang="ru-RU" altLang="zh-CN" b="1" kern="100" dirty="0">
                <a:solidFill>
                  <a:schemeClr val="accent2">
                    <a:lumMod val="50000"/>
                  </a:schemeClr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у</a:t>
            </a:r>
            <a:r>
              <a:rPr lang="ru-RU" altLang="zh-CN" sz="1800" b="1" kern="100" dirty="0">
                <a:solidFill>
                  <a:schemeClr val="accent2">
                    <a:lumMod val="50000"/>
                  </a:schemeClr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т определяться победители?</a:t>
            </a:r>
            <a:br>
              <a:rPr lang="ru-RU" altLang="zh-CN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altLang="zh-CN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Победа в игре может быть</a:t>
            </a:r>
            <a:r>
              <a:rPr lang="ru-RU" altLang="zh-CN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индивидуальной, </a:t>
            </a:r>
            <a:r>
              <a:rPr lang="ru-RU" altLang="zh-CN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или  </a:t>
            </a:r>
            <a:r>
              <a:rPr lang="ru-RU" altLang="zh-CN" sz="1800" kern="1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командной; </a:t>
            </a:r>
          </a:p>
          <a:p>
            <a:pPr algn="just"/>
            <a:r>
              <a:rPr lang="ru-RU" altLang="zh-CN" kern="100" dirty="0">
                <a:ea typeface="DengXian" panose="02010600030101010101" pitchFamily="2" charset="-122"/>
                <a:cs typeface="Times New Roman" panose="02020603050405020304" pitchFamily="18" charset="0"/>
              </a:rPr>
              <a:t>Победителем становится тот, кто сумеет собрать  достаточное количество серебряных монет и артефактов для «строительства» собственного музея писателя.   </a:t>
            </a:r>
            <a:endParaRPr lang="zh-CN" altLang="zh-CN" sz="1800" kern="1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76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灯笼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89225" cy="2665730"/>
          </a:xfrm>
          <a:prstGeom prst="rect">
            <a:avLst/>
          </a:prstGeom>
        </p:spPr>
      </p:pic>
      <p:pic>
        <p:nvPicPr>
          <p:cNvPr id="5" name="图片 4" descr="树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7239" y="4341731"/>
            <a:ext cx="1156608" cy="215090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089910" y="754380"/>
            <a:ext cx="473075" cy="485140"/>
            <a:chOff x="11419" y="2105"/>
            <a:chExt cx="745" cy="764"/>
          </a:xfrm>
        </p:grpSpPr>
        <p:sp>
          <p:nvSpPr>
            <p:cNvPr id="6" name="矩形 5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6A5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89275" y="2307590"/>
            <a:ext cx="473075" cy="485140"/>
            <a:chOff x="11419" y="2105"/>
            <a:chExt cx="745" cy="764"/>
          </a:xfrm>
        </p:grpSpPr>
        <p:sp>
          <p:nvSpPr>
            <p:cNvPr id="12" name="矩形 11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6A5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18485" y="3785870"/>
            <a:ext cx="473075" cy="485140"/>
            <a:chOff x="11419" y="2105"/>
            <a:chExt cx="745" cy="764"/>
          </a:xfrm>
        </p:grpSpPr>
        <p:sp>
          <p:nvSpPr>
            <p:cNvPr id="25" name="矩形 24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6A5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33090" y="5174615"/>
            <a:ext cx="473075" cy="485140"/>
            <a:chOff x="11419" y="2105"/>
            <a:chExt cx="745" cy="764"/>
          </a:xfrm>
        </p:grpSpPr>
        <p:sp>
          <p:nvSpPr>
            <p:cNvPr id="30" name="矩形 29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6A5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505" y="2125"/>
              <a:ext cx="5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12952" y="3090684"/>
            <a:ext cx="3103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игрового поля</a:t>
            </a:r>
          </a:p>
          <a:p>
            <a:pPr algn="ctr"/>
            <a:r>
              <a:rPr lang="ru-RU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помощью ИИ   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865879" y="612140"/>
            <a:ext cx="778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zh-CN" dirty="0"/>
              <a:t>Визуальный стиль: карта города начала ХХ века с различными объектами на ней. </a:t>
            </a:r>
            <a:endParaRPr lang="zh-CN" altLang="zh-CN" dirty="0"/>
          </a:p>
        </p:txBody>
      </p:sp>
      <p:sp>
        <p:nvSpPr>
          <p:cNvPr id="39" name="文本框 38"/>
          <p:cNvSpPr txBox="1"/>
          <p:nvPr/>
        </p:nvSpPr>
        <p:spPr>
          <a:xfrm>
            <a:off x="3806665" y="1534497"/>
            <a:ext cx="8090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/>
              <a:t>Определение элементов игрового поля</a:t>
            </a:r>
            <a:br>
              <a:rPr lang="ru-RU" altLang="zh-CN" dirty="0"/>
            </a:br>
            <a:r>
              <a:rPr lang="ru-RU" altLang="zh-CN" dirty="0"/>
              <a:t>– Старт и финиш,</a:t>
            </a:r>
            <a:br>
              <a:rPr lang="ru-RU" altLang="zh-CN" dirty="0"/>
            </a:br>
            <a:r>
              <a:rPr lang="ru-RU" altLang="zh-CN" dirty="0"/>
              <a:t>– Клетки или станции (с заданиями, паузами, бонусами),</a:t>
            </a:r>
            <a:br>
              <a:rPr lang="ru-RU" altLang="zh-CN" dirty="0"/>
            </a:br>
            <a:r>
              <a:rPr lang="ru-RU" altLang="zh-CN" dirty="0"/>
              <a:t>– Легенда/указатели,</a:t>
            </a:r>
            <a:br>
              <a:rPr lang="ru-RU" altLang="zh-CN" dirty="0"/>
            </a:br>
            <a:r>
              <a:rPr lang="ru-RU" altLang="zh-CN" dirty="0"/>
              <a:t>– Символы команд/персонажей,</a:t>
            </a:r>
            <a:br>
              <a:rPr lang="ru-RU" altLang="zh-CN" dirty="0"/>
            </a:br>
            <a:r>
              <a:rPr lang="ru-RU" altLang="zh-CN" dirty="0"/>
              <a:t>– Дополнительные маркеры (ключи, подсказки, ловушки и пр.).</a:t>
            </a:r>
            <a:br>
              <a:rPr lang="ru-RU" altLang="zh-CN" dirty="0"/>
            </a:br>
            <a:r>
              <a:rPr lang="ru-RU" altLang="zh-CN" u="sng" dirty="0"/>
              <a:t>Каждый элемент связан с логикой игры и её целями</a:t>
            </a:r>
            <a:r>
              <a:rPr lang="ru-RU" altLang="zh-CN" dirty="0"/>
              <a:t>.</a:t>
            </a:r>
            <a:endParaRPr lang="zh-CN" altLang="zh-CN" dirty="0"/>
          </a:p>
        </p:txBody>
      </p:sp>
      <p:sp>
        <p:nvSpPr>
          <p:cNvPr id="40" name="文本框 39"/>
          <p:cNvSpPr txBox="1"/>
          <p:nvPr/>
        </p:nvSpPr>
        <p:spPr>
          <a:xfrm>
            <a:off x="3793871" y="3695400"/>
            <a:ext cx="778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/>
              <a:t>Создание поля с помощью нейросети</a:t>
            </a:r>
            <a:br>
              <a:rPr lang="ru-RU" altLang="zh-CN" dirty="0"/>
            </a:br>
            <a:r>
              <a:rPr lang="ru-RU" altLang="zh-CN" dirty="0"/>
              <a:t>–  Сначала формулируется </a:t>
            </a:r>
            <a:r>
              <a:rPr lang="ru-RU" altLang="zh-CN" dirty="0" err="1"/>
              <a:t>промт</a:t>
            </a:r>
            <a:r>
              <a:rPr lang="ru-RU" altLang="zh-CN" dirty="0"/>
              <a:t> для генерации изображения. </a:t>
            </a:r>
            <a:endParaRPr lang="zh-CN" altLang="zh-CN" dirty="0">
              <a:solidFill>
                <a:srgbClr val="0070C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93871" y="4766151"/>
            <a:ext cx="8090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/>
              <a:t>Размещение игрового поля в виртуальном пространстве (или распечатка)</a:t>
            </a:r>
            <a:br>
              <a:rPr lang="ru-RU" altLang="zh-CN" dirty="0"/>
            </a:br>
            <a:r>
              <a:rPr lang="ru-RU" altLang="zh-CN" dirty="0"/>
              <a:t>– Для онлайн-игры можно использовать презентацию, </a:t>
            </a:r>
            <a:r>
              <a:rPr lang="en-US" altLang="zh-CN" u="sng" dirty="0"/>
              <a:t>Miro</a:t>
            </a:r>
            <a:r>
              <a:rPr lang="ru-RU" altLang="zh-CN" dirty="0"/>
              <a:t>, </a:t>
            </a:r>
            <a:r>
              <a:rPr lang="en-US" altLang="zh-CN" dirty="0"/>
              <a:t>Holst </a:t>
            </a:r>
            <a:r>
              <a:rPr lang="ru-RU" altLang="zh-CN" dirty="0"/>
              <a:t>и др.</a:t>
            </a:r>
            <a:br>
              <a:rPr lang="ru-RU" altLang="zh-CN" dirty="0"/>
            </a:br>
            <a:r>
              <a:rPr lang="ru-RU" altLang="zh-CN" dirty="0"/>
              <a:t>– Для офлайн-версии распечатать (с фишками и карточками) и ламинировать. </a:t>
            </a:r>
            <a:endParaRPr lang="zh-CN" altLang="zh-CN" u="sng" dirty="0"/>
          </a:p>
        </p:txBody>
      </p:sp>
      <p:grpSp>
        <p:nvGrpSpPr>
          <p:cNvPr id="2" name="组合 53">
            <a:extLst>
              <a:ext uri="{FF2B5EF4-FFF2-40B4-BE49-F238E27FC236}">
                <a16:creationId xmlns:a16="http://schemas.microsoft.com/office/drawing/2014/main" id="{88225230-73FE-64BC-EE5F-1EC411B70D0D}"/>
              </a:ext>
            </a:extLst>
          </p:cNvPr>
          <p:cNvGrpSpPr/>
          <p:nvPr/>
        </p:nvGrpSpPr>
        <p:grpSpPr>
          <a:xfrm rot="5400000">
            <a:off x="782031" y="2023686"/>
            <a:ext cx="543400" cy="1681558"/>
            <a:chOff x="3677871" y="2564765"/>
            <a:chExt cx="543400" cy="1681558"/>
          </a:xfrm>
        </p:grpSpPr>
        <p:cxnSp>
          <p:nvCxnSpPr>
            <p:cNvPr id="8" name="直接连接符 54">
              <a:extLst>
                <a:ext uri="{FF2B5EF4-FFF2-40B4-BE49-F238E27FC236}">
                  <a16:creationId xmlns:a16="http://schemas.microsoft.com/office/drawing/2014/main" id="{2D45FD3F-9DF5-6F19-2577-C3305D6A12B5}"/>
                </a:ext>
              </a:extLst>
            </p:cNvPr>
            <p:cNvCxnSpPr/>
            <p:nvPr/>
          </p:nvCxnSpPr>
          <p:spPr>
            <a:xfrm>
              <a:off x="3766099" y="2564765"/>
              <a:ext cx="442646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55">
              <a:extLst>
                <a:ext uri="{FF2B5EF4-FFF2-40B4-BE49-F238E27FC236}">
                  <a16:creationId xmlns:a16="http://schemas.microsoft.com/office/drawing/2014/main" id="{024318F3-AA40-06D7-6DD3-2ED5080520EA}"/>
                </a:ext>
              </a:extLst>
            </p:cNvPr>
            <p:cNvCxnSpPr/>
            <p:nvPr/>
          </p:nvCxnSpPr>
          <p:spPr>
            <a:xfrm flipH="1">
              <a:off x="4208745" y="2564765"/>
              <a:ext cx="12526" cy="1681558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56">
              <a:extLst>
                <a:ext uri="{FF2B5EF4-FFF2-40B4-BE49-F238E27FC236}">
                  <a16:creationId xmlns:a16="http://schemas.microsoft.com/office/drawing/2014/main" id="{D0D2D1CD-6196-F896-12ED-5DD2BBD0D94A}"/>
                </a:ext>
              </a:extLst>
            </p:cNvPr>
            <p:cNvCxnSpPr/>
            <p:nvPr/>
          </p:nvCxnSpPr>
          <p:spPr>
            <a:xfrm flipH="1">
              <a:off x="3684270" y="4246323"/>
              <a:ext cx="524475" cy="0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57">
              <a:extLst>
                <a:ext uri="{FF2B5EF4-FFF2-40B4-BE49-F238E27FC236}">
                  <a16:creationId xmlns:a16="http://schemas.microsoft.com/office/drawing/2014/main" id="{7932B0C8-10EC-7E3D-E858-0520C59E1643}"/>
                </a:ext>
              </a:extLst>
            </p:cNvPr>
            <p:cNvCxnSpPr/>
            <p:nvPr/>
          </p:nvCxnSpPr>
          <p:spPr>
            <a:xfrm flipV="1">
              <a:off x="3677871" y="3935721"/>
              <a:ext cx="6399" cy="310602"/>
            </a:xfrm>
            <a:prstGeom prst="line">
              <a:avLst/>
            </a:prstGeom>
            <a:ln w="19050">
              <a:solidFill>
                <a:srgbClr val="6A5B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DCD4DAB-F774-6DBF-72C2-F77BA85587AC}"/>
              </a:ext>
            </a:extLst>
          </p:cNvPr>
          <p:cNvSpPr txBox="1"/>
          <p:nvPr/>
        </p:nvSpPr>
        <p:spPr>
          <a:xfrm>
            <a:off x="554090" y="2097533"/>
            <a:ext cx="1210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6A5B5E"/>
                </a:solidFill>
                <a:cs typeface="+mn-ea"/>
                <a:sym typeface="+mn-lt"/>
              </a:rPr>
              <a:t>0</a:t>
            </a:r>
            <a:r>
              <a:rPr lang="ru-RU" sz="7200" dirty="0">
                <a:solidFill>
                  <a:srgbClr val="6A5B5E"/>
                </a:solidFill>
                <a:cs typeface="+mn-ea"/>
                <a:sym typeface="+mn-lt"/>
              </a:rPr>
              <a:t>7</a:t>
            </a:r>
            <a:endParaRPr lang="ru-RU" altLang="en-US" sz="7200" dirty="0">
              <a:solidFill>
                <a:srgbClr val="6A5B5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388,&quot;width&quot;:504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388,&quot;width&quot;:504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388,&quot;width&quot;:504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388,&quot;width&quot;:5049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chjioj4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5256</TotalTime>
  <Pages>0</Pages>
  <Words>1169</Words>
  <Characters>209825612</Characters>
  <Application>Microsoft Office PowerPoint</Application>
  <DocSecurity>209825540</DocSecurity>
  <PresentationFormat>Широкоэкранный</PresentationFormat>
  <Lines>270285212</Lines>
  <Paragraphs>115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DengXian</vt:lpstr>
      <vt:lpstr>SimSun</vt:lpstr>
      <vt:lpstr>Arial</vt:lpstr>
      <vt:lpstr>Calibri</vt:lpstr>
      <vt:lpstr>Ink Free</vt:lpstr>
      <vt:lpstr>Segoe Print</vt:lpstr>
      <vt:lpstr>Times New Roman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 K</cp:lastModifiedBy>
  <cp:revision>55</cp:revision>
  <dcterms:created xsi:type="dcterms:W3CDTF">1900-01-01T00:00:00Z</dcterms:created>
  <dcterms:modified xsi:type="dcterms:W3CDTF">2025-06-29T09:09:43Z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2052-11.17.1</vt:lpwstr>
  </property>
  <property fmtid="{D5CDD505-2E9C-101B-9397-08002B2CF9AE}" pid="3" name="KSOTemplateUUID">
    <vt:lpwstr>v1.0_mb_ENWEE1/t4hIRAwHwL0Jx9w==</vt:lpwstr>
  </property>
  <property fmtid="{D5CDD505-2E9C-101B-9397-08002B2CF9AE}" pid="4" name="ICV">
    <vt:lpwstr>02C7C9141D1A4B72B22517059B3EC1C2</vt:lpwstr>
  </property>
</Properties>
</file>