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7543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7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9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0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6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272D5-A1D7-49EE-A363-14AF18F53C1C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21877-47BD-4261-8052-46815D3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4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nytools.pro/ru/help/text/shuffle-word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mega8.ru/text/random_line.php?ysclid=mhkvoaatd5162679226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330" y="1855432"/>
            <a:ext cx="11363418" cy="3755255"/>
          </a:xfrm>
          <a:prstGeom prst="rect">
            <a:avLst/>
          </a:prstGeom>
        </p:spPr>
        <p:txBody>
          <a:bodyPr anchor="ctr"/>
          <a:lstStyle/>
          <a:p>
            <a:pPr algn="ctr"/>
            <a:b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виды творческих заданий по </a:t>
            </a:r>
            <a:r>
              <a:rPr lang="ru-RU" sz="3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фразеологии в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практике  преподавания </a:t>
            </a:r>
            <a:b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 языка как иностранного</a:t>
            </a:r>
            <a:b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400" b="1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к.ф.н., доц. Анна Валентиновна </a:t>
            </a:r>
            <a:r>
              <a:rPr lang="ru-RU" sz="2400" b="1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Хруненкова</a:t>
            </a:r>
            <a:br>
              <a:rPr lang="ru-RU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00F58-BA6C-4B81-61F3-AEA81149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9205"/>
            <a:ext cx="10515600" cy="417250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Современная интерпретация сказки о рыбаке и рыбке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573BF-4A50-D1A6-8790-E850614F8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753" y="1926455"/>
            <a:ext cx="10515600" cy="4500977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стал старик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лить воду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пошёл назад в торговый центр. Ходит между стеллажами, шепчет: «Мышка, выйди, я не со зла…» Глядь – а она тут, у ноги его, усами шевелит.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Ну что, – говорит, – хозяин, надумал что-то?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–Да вот, – старик переминается с ноги на ногу, – жена замучила. Холодильник, говорит, нужен новый, а то наш совсем…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успел договорить, глядь – а дома-то холодильник уже стоит, новый-новешенький, и морозилка большая,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 не отвести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Обрадовался старик, думал – теперь-то у жены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с души свалится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 нет! Наутро старуха его будит: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–Мало!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 разбежались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меня! Этот холодильник в нашей развалюхе смотрится,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корове седло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Иди к своей мышке, скажи – хотим евроремонт в двушку, с джакузи и умным домом, чтобы я с пульта всем управляла!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Опять поплёлся старик,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повесив нос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Стыдно ему перед мышкой, но делать нечего. Вышла мышка, выслушала и хвостом вильнула: «Будет вам».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71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A47C-5232-6C1A-DCBC-F6BD3ADB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8183"/>
            <a:ext cx="10515600" cy="399495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Современная интерпретация сказки о рыбаке и рыбке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C9CCE-8D2D-6F22-2B2F-A043CA708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748902"/>
            <a:ext cx="10515600" cy="5033638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Вернулся муж – остолбенел. Стоит их коммуналка, а внутри – прямо сказка: мрамор, хром, светильники дизайнерские. А старуха уже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новую песню завела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«Что это я, весь день дома сижу? Хочу быть блогером, чтоб подписчиков миллион, да денежный поток!»</a:t>
            </a: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пошло, и понеслось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Бегал старик к мышке,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белка в колесе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Стала старуха сначала блогершей, потом коучем, бизнес-леди потом…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Черта лысого захотела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чтобы сама мышка у неё в студии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побегушках была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Поплёлся старик в последний раз,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 в пятки ушла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Мышь его выслушала, ничего не сказала, лишь хвостиком вильнула и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сквозь землю провалилась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он, смотрит в пустоту, а потом медленно побрёл домой. Идёт, а в голове одна дума: «Ну всё, приехали, сейчас мне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влетит по первое число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Пришёл. А на месте их шикарной двушки снова старая коммуналка. В пыльной комнате старуха на табуретке сидит, в свой старый, разбитый телефон уставившись, и тихо так повторяет: «Лайки бы… хоть пару лайков…» А на кухне тот самый древний холодильник загудел,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 в заблуждение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насчёт своей работоспособности.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всё стало как прежде. Только мышку в торговом центре больше никто не видел.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её простыл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8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643B3-4354-04F6-FD4B-E80C31CD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26959"/>
            <a:ext cx="10515600" cy="408373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Дружба: две стороны одной медали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014603-B2F5-8B1A-F95A-BEE5A51A9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50743"/>
            <a:ext cx="10515600" cy="4038908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10 пословиц и поговорок о дружбе. Знаки препинания отсутствуют.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наживай не а друзей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друзьями человек имей дерево беде орех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нерасколотый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неиспытанный и  в познаётся держится съесть рублей новых сто больше терять и друг нет пуд друзей денег имей не правду бывало хлеба сто дороже  соли больше друг корнями узнать имей утрачивай а говорить дружбу 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помощью программы «Перемешать слова онлайн»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https://anytools.pro/ru/help/text/shuffle-words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держится корнями, а человек друзьями; Друг познаётся в беде; Не имей сто рублей, а имей сто друзей; Больше друзей – больше и врагов; Говорить правду – терять дружбу; Друг дороже денег;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неиспытанный, что орех </a:t>
            </a:r>
            <a:r>
              <a:rPr lang="ru-RU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нерасколотый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Друга узнать – вместе пуд соли съесть;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друзей наживай, а старых не утрачивай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Хлеба нет – друзей и не бывало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5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0DC04-5873-DAAF-AF05-92319D91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0327"/>
            <a:ext cx="10515600" cy="426128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3. Дружба: две стороны одной медали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346A46-00A6-E13C-88B1-533B6970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06353"/>
            <a:ext cx="10515600" cy="427016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программы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Случайная строка или слово из списка»  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https://tools.mega8.ru/text/random_line.php?ysclid=mhkvoaatd5162679226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выбирается одна из пословиц (из части 1). После выбора пословицы нужно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произнести импровизированное устное сообщение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(1-2 минуты) на тему этой пословицы для иностранцев, не очень хорошо знакомых с русской культурой. Нужно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культурный смысл пословицы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Импровизированное устное сообщение для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Детей в детском саду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Школьников (5 класс)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Школьников (10 класс)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Бизнесмена, который хочет заключить контракт с русской фирмой.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Китайца / араба / итальянца…, который хочет зарегистрироваться на сайте знакомств, чтобы найти русскую девушку.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5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F38CA-DEB2-FD95-B41E-32F91C63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35838"/>
            <a:ext cx="10515600" cy="435005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3. Дружба: две стороны одной медали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88E8C8-5C51-105E-DEDA-4C1370EBE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50743"/>
            <a:ext cx="10515600" cy="4038908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студента: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Импровизированное устное сообщение для детей в детском саду.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неиспытанный, что орех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нерасколотый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Маша, смотри. Перед тобой орех,                    но ты не знаешь, какой он внутри: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               или плохой                      Так и с другом. Если друг будет с тобой, когда ты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или грустная, если он тебе будет помогать, то он хороший друг и дружба у вас крепкая. А если у тебя что-то случилось плохое (забыла дома игрушку), а друг не поможет тебе, не даст свою игрушку, то это плохой друг, с ним не будет крепкой дружбы.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2AE19-AACB-40C1-F7BE-8331C2CC7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08" y="2993885"/>
            <a:ext cx="1012057" cy="6172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68D896-F4A2-204E-3AF1-0FF98702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207" y="3844032"/>
            <a:ext cx="815403" cy="5948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71C60B-97AA-2DE7-AAF3-84C11283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341" y="3812960"/>
            <a:ext cx="1012057" cy="5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6B6AF-0CDD-BA51-1545-E86CFB1C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4716"/>
            <a:ext cx="10515600" cy="417249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3. Дружба: две стороны одной медали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6B2E62-57C0-2664-C6EE-44542234C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61965"/>
            <a:ext cx="10515600" cy="4127685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3. Разделить пословицы по тематическим группам.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1) Ценность дружбы. Преданность, верность: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держится корнями, а человек друзьями; Не имей сто рублей, а имей сто друзей; Друг дороже денег; Новых друзей наживай, а старых не утрачивай.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Испытание дружбой: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познаётся в беде; Друг неиспытанный, что орех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нерасколотый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Друга узнать – вместе пуд соли съесть.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Обратная сторона дружбы. Предостережения: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друзей – больше и врагов; Говорить правду – терять дружбу; Хлеба нет – друзей и не бывало.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 / парах.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ментальную карту для одной из тематических групп, в которой следует отразить смысл заложенный в пословицах.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9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708F4-CAAB-8FAB-CE4B-58870843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1550"/>
            <a:ext cx="3332717" cy="64585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Ментальная карта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0D1D12-16FC-06C3-974B-FF8F2A8597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52" b="7352"/>
          <a:stretch>
            <a:fillRect/>
          </a:stretch>
        </p:blipFill>
        <p:spPr>
          <a:xfrm>
            <a:off x="3781888" y="1482571"/>
            <a:ext cx="8194090" cy="447946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95869AA-67C1-4305-FF40-834B61878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421494" cy="552635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дружбы. </a:t>
            </a:r>
          </a:p>
        </p:txBody>
      </p:sp>
    </p:spTree>
    <p:extLst>
      <p:ext uri="{BB962C8B-B14F-4D97-AF65-F5344CB8AC3E}">
        <p14:creationId xmlns:p14="http://schemas.microsoft.com/office/powerpoint/2010/main" val="169939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EF17D-A6D9-C542-FD8A-19CDEC3E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3591"/>
            <a:ext cx="10515600" cy="452762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Задание 3. Дружба: две стороны одной медали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3AE3B5-690C-D2D7-84B0-6868686A9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06353"/>
            <a:ext cx="10515600" cy="4083298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4.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Дебаты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Что такое русская дружба: преданность, испытание или суровый прагматизм?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команда в ответах использует «свои» пословицы и поговорки, доказывая свою точку зрения.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F8C02-D9DB-C2C8-ADF6-1B229EEA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26960"/>
            <a:ext cx="10515600" cy="43500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A1E11C-A919-1256-914F-75ADDED1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39519"/>
            <a:ext cx="10515600" cy="395013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фразеологии является важным звеном в усвоении русского языка, прежде всего, русской культуры инофонами.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Рассмотренные виды творческих заданий: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развивают языковую догадку и критическое мышление инофонов;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активизируют эмоциональную сторону речи;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►формируют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лингвокультурологическую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компетенцию;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способствуют непринужденному межличностному общению с представителями изучаемого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275360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FF985-9DDE-C3DA-7C16-3E4047A4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72185"/>
            <a:ext cx="10515600" cy="411480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DAEC8F-EEE8-C753-6CE7-C7FE389FC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83665"/>
            <a:ext cx="10515600" cy="4864607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функциями подобных творческих заданий являются: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учебно-тренировочная;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стимулирующая, мотивирующая;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развивающая креативные способности учащихся-инофонов.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творческих заданий включает целый спектр разнообразных действий: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языкового материала;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осмысление;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интерпретация;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групповое обсуждение;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индивидуализация результата.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7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531F-B3B8-BF76-23F9-4A5DAB55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0326"/>
            <a:ext cx="10515600" cy="816746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нужно изучать фразеологизмы на занятиях?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CE63A6-1E2A-15E4-410A-679FEB49F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749" y="2405850"/>
            <a:ext cx="10515600" cy="3533312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содержание обучения русскому языку как иностранному обусловлена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причин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1.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– хранители национально-культурной информации.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2.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обладают высокой страноведческой ценностью и способностью отражать русский национальный менталитет.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3.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фразеологизмы в речи с носителями языка повышает мотивацию и дальнейший интерес к более глубокому изучению языка.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7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59C14A76-B56A-823A-41CA-BC24C8C0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82571"/>
            <a:ext cx="9144000" cy="377522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24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8A22-9509-3A3E-3E16-D695AD45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53593"/>
            <a:ext cx="10515600" cy="64807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творческих заданий при обучении в иностранной аудитории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2B6A88-7B4F-D331-151C-6DD3C9D20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08194"/>
            <a:ext cx="10515600" cy="410148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Обладают «элементом свободы»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решения конкретной задачи, поставленной преподавателем;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творческих заданий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объекта изучения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превращается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передачи информации,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формой выражения собственных идей, мыслей, чувств и целей;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Цель творческих заданий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активизация речевой коммуникации у студентов-иностранцев продвинутого этапа обучения.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9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F08FD-9C3E-C189-1E60-B7C045DD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73693"/>
            <a:ext cx="10515600" cy="93215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A6E549-9F8B-D1C1-7902-8E5753272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63806"/>
            <a:ext cx="10515600" cy="382584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Андреев: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«Учебно-творческая задача есть такая форма организации содержания учебного материала, при помощи которого педагогу удается создать учащимся творческую (проблемную) ситуацию, прямо или косвенно задать цель, условия и требования учебно-творческой деятельности, в процессе которой учащиеся активно овладевают знаниями, умениями, навыками, развивают творческие способности личности» [Андреев 1988, с. 178].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*Андреев В.И. Диалектика воспитания и самовоспитания творческой личности: Основы педагогики творчества. - Казань: Изд-во Казанского ун-та, 1988. - 238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56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582D7-745D-A872-E960-FCE2072D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8082"/>
            <a:ext cx="10515600" cy="612559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BDF22D-6C67-6A00-1C8C-F699DB0C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930" y="2556769"/>
            <a:ext cx="10515600" cy="3692679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обучающиеся (Китай, Венгрия, Узбекистан), владеющие русские языком в объеме В2+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апробация творческих заданий: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гг. в рамках курса «Актуальные вопросы русской фразеологии в аспекте РКИ: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лингвокультурологический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аспект» (магистратура, 2 курс)</a:t>
            </a:r>
          </a:p>
        </p:txBody>
      </p:sp>
    </p:spTree>
    <p:extLst>
      <p:ext uri="{BB962C8B-B14F-4D97-AF65-F5344CB8AC3E}">
        <p14:creationId xmlns:p14="http://schemas.microsoft.com/office/powerpoint/2010/main" val="331116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A9E50-25BE-963C-F0F4-27D3EB78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2571"/>
            <a:ext cx="10515600" cy="452761"/>
          </a:xfrm>
        </p:spPr>
        <p:txBody>
          <a:bodyPr/>
          <a:lstStyle/>
          <a:p>
            <a:pPr algn="ctr"/>
            <a:r>
              <a:rPr lang="ru-RU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виды творческих заданий по фразеологии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BE2B6B-531D-A32E-B046-85C03A9DF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35332"/>
            <a:ext cx="10515600" cy="4554245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«Ты узнаешь меня по имени...»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загадывают имя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своё имя; имя студента из группы; имя друга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►название родного города, страны, символы родной страны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вид хобби и др.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1)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каждой букве имени подобрать фразеологизм (преподаватель заранее может подготовить  список фразеологизмов, создать список по определенной теме (напр., дружба) или дать студентам свободу выбора. Преподаватель может предложить название истории: «Случай в кафе», «Кругосветное путешествие», «Как я стал музыкантом» или указать, в каком стиле речи должен быть представлен рассказ.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отобранными фразеологизмами необходимо составить связный текст;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читает полученный текст, остальные студенты слушают, выписывают фразеологизмы и в конце называют имя (название города, страны и т.д.).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8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4F122-28A8-E457-3EE6-77B007CE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58799"/>
          </a:xfrm>
        </p:spPr>
        <p:txBody>
          <a:bodyPr/>
          <a:lstStyle/>
          <a:p>
            <a:pPr algn="ctr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«Ты узнаешь меня по имени...»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16F91-51FC-BDDC-12EF-FD85CDA3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05849"/>
            <a:ext cx="10515600" cy="3826275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студента: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 школе знали, что Пете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едведь на ухо наступил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пение на уроках музыки вызывало у одноклассников смех. Отчаявшись, он просто надеялся на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 да небось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авось учительница поставит тройку просто так. Но учительница однажды сказала ему: «Петя, в любом деле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онец — делу венец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Хочешь хорошо спеть на выпускном? Тогда записывайся в хор». Петя пришёл на первую репетицию в полной растерянности. Дирижёр хора, видя его страх, объяснил: «Наше искусство требует терпения. Помни: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емь раз отмерь, один раз отрежь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Сначала научись слушать и чувствовать ритм». Он показал мальчику, как брать простейшие ноты, после чего в душе у Пети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 возгорелось пламя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появился первый интерес, первая надежда. Прошли годы. Петя не стал великим певцом, но руководил школьным хором и учил детей тому, что понял сам: настоящая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удрость приходит с годами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Она заключается не в идеальном слухе, а в понимании, что любое, даже самое маленькое дело, нужно доводить до конца.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МАКСИМ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8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E602E-8B55-9BE1-D12E-C441FC06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48304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Современная интерпретация известной сказки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A2769E-DD4A-040A-24BA-7AB0BBB53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073" y="2299318"/>
            <a:ext cx="10515600" cy="3986072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берется известная русская сказка, например, «Сказка о рыбаке и рыбке» А.С. Пушкина.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обучающихся: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►изменить сеттинг сказки: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основную сюжетную линию и образ героев, но изменить место и время действия;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изменить жанр: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напр., написать детективную историю, служебный документ и др.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сделать другой выбор: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переписать конец сказки, где герой делает другой выбор.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ребрендинга сказки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фразеологизмы. Как и в предыдущем задании, преподаватель может ограничить выбор фразеологических единиц (предложить список необходимых для использования фразеологизмов) или дать возможность учащимся самостоятельно сделать свой выбор. </a:t>
            </a:r>
          </a:p>
        </p:txBody>
      </p:sp>
    </p:spTree>
    <p:extLst>
      <p:ext uri="{BB962C8B-B14F-4D97-AF65-F5344CB8AC3E}">
        <p14:creationId xmlns:p14="http://schemas.microsoft.com/office/powerpoint/2010/main" val="57499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CE40-781B-9D5C-041A-F02F84C1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8182"/>
            <a:ext cx="10515600" cy="39949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интерпретация сказки о рыбаке и рыбке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F8CFB2-DC54-FECD-D9E4-41A68CC42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57780"/>
            <a:ext cx="10515600" cy="4971494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мышке»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под самой крышей старого питерского дома муж с женой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 свой доживали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коммуналке. Муж работал охранником в ближайшем гипермаркете, а в выходные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вкалывал как проклятый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таксистом. Супруга же его в основном проводила время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сложа руки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стареньким телевизором. Однажды во время ночного обхода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попалась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мужу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глаза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воришка-мышка, которая пыталась стащить пару кусков сыра. Первый раз старик её отпустил, второй — тоже, а в третий —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называется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шиворот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Мышка была волшебная, она умела говорить. Писклявым таким голоском и говорит: «Ну что, служивый, взял, так взял. Не веди меня к начальству, отпусти лучше. Я не простая, я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особом счету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Исполню все твои желания!»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старик был человек не жадный,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жиру не бесился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Подумал: «Да чего её, зверюшку, в капкане держать?» — вздохнул и разжал пальцы. «Иди, — говорит, — с богом. Мне твои подарки не нужны, я и так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сыт по горло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работой».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Вернулся он после смены домой, рассказал жене, дурак, про мышку. Как услышала это старуха, так глаза на лоб полезли и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подняла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и гам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Ах ты, валенок несчастный! – закричала она. – У нас ничего путного, а тут такой шанс! Беги, разыщи ту мышь, чтоб она нам для начала сделала красивое жилье, холодильник новый, чтобы он не гудел, а то наш старый уже, только продукты портит!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443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02abcde4-0d41-4d92-9ad7-003839eabdeb" xsi:nil="true"/>
    <lcf76f155ced4ddcb4097134ff3c332f xmlns="9a63fdcb-41de-41b7-a29c-51f72461a67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D8C519613280949AA22B76DC3D9D7B2" ma:contentTypeVersion="17" ma:contentTypeDescription="Создание документа." ma:contentTypeScope="" ma:versionID="c1aee2efb7f4004aed17619c1a5733c5">
  <xsd:schema xmlns:xsd="http://www.w3.org/2001/XMLSchema" xmlns:xs="http://www.w3.org/2001/XMLSchema" xmlns:p="http://schemas.microsoft.com/office/2006/metadata/properties" xmlns:ns1="http://schemas.microsoft.com/sharepoint/v3" xmlns:ns2="9a63fdcb-41de-41b7-a29c-51f72461a67b" xmlns:ns3="02abcde4-0d41-4d92-9ad7-003839eabdeb" targetNamespace="http://schemas.microsoft.com/office/2006/metadata/properties" ma:root="true" ma:fieldsID="3d5820956cb7eaded5206240577e0de0" ns1:_="" ns2:_="" ns3:_="">
    <xsd:import namespace="http://schemas.microsoft.com/sharepoint/v3"/>
    <xsd:import namespace="9a63fdcb-41de-41b7-a29c-51f72461a67b"/>
    <xsd:import namespace="02abcde4-0d41-4d92-9ad7-003839eab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Свойства единой политики соответствия требованиям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Действие с пользовательским интерфейсом в рамках единой политики соответствия требованиям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3fdcb-41de-41b7-a29c-51f72461a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dac30f7-4b6a-4d0c-a073-8dcd7cc3cb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bcde4-0d41-4d92-9ad7-003839eab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50e6830-2c83-4f36-8696-426a14030bf5}" ma:internalName="TaxCatchAll" ma:showField="CatchAllData" ma:web="02abcde4-0d41-4d92-9ad7-003839eab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9C8843-954E-42EC-B35D-E6923C3A8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A90C17-8AB4-4D6D-A71B-D3929C8E388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2abcde4-0d41-4d92-9ad7-003839eabdeb"/>
    <ds:schemaRef ds:uri="9a63fdcb-41de-41b7-a29c-51f72461a67b"/>
  </ds:schemaRefs>
</ds:datastoreItem>
</file>

<file path=customXml/itemProps3.xml><?xml version="1.0" encoding="utf-8"?>
<ds:datastoreItem xmlns:ds="http://schemas.openxmlformats.org/officeDocument/2006/customXml" ds:itemID="{613DB1B6-1B3A-4542-BCA5-B371595BF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63fdcb-41de-41b7-a29c-51f72461a67b"/>
    <ds:schemaRef ds:uri="02abcde4-0d41-4d92-9ad7-003839eab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2256</Words>
  <Application>Microsoft Office PowerPoint</Application>
  <PresentationFormat>Широкоэкранный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  Некоторые виды творческих заданий по фразеологии в практике  преподавания  русского языка как иностранного                                                     к.ф.н., доц. Анна Валентиновна Хруненкова </vt:lpstr>
      <vt:lpstr>Зачем нужно изучать фразеологизмы на занятиях?</vt:lpstr>
      <vt:lpstr>Роль творческих заданий при обучении в иностранной аудитории</vt:lpstr>
      <vt:lpstr>Творческие задания: </vt:lpstr>
      <vt:lpstr>Адресат</vt:lpstr>
      <vt:lpstr>Некоторые виды творческих заданий по фразеологии</vt:lpstr>
      <vt:lpstr> Задание 1. «Ты узнаешь меня по имени...»</vt:lpstr>
      <vt:lpstr>Задание 2. Современная интерпретация известной сказки</vt:lpstr>
      <vt:lpstr>Современная интерпретация сказки о рыбаке и рыбке</vt:lpstr>
      <vt:lpstr>Современная интерпретация сказки о рыбаке и рыбке</vt:lpstr>
      <vt:lpstr>Современная интерпретация сказки о рыбаке и рыбке</vt:lpstr>
      <vt:lpstr>Задание 3. Дружба: две стороны одной медали</vt:lpstr>
      <vt:lpstr>Задание 3. Дружба: две стороны одной медали</vt:lpstr>
      <vt:lpstr>Задание 3. Дружба: две стороны одной медали</vt:lpstr>
      <vt:lpstr>Задание 3. Дружба: две стороны одной медали</vt:lpstr>
      <vt:lpstr>Ментальная карта</vt:lpstr>
      <vt:lpstr>Задание 3. Дружба: две стороны одной медали</vt:lpstr>
      <vt:lpstr>Заключение</vt:lpstr>
      <vt:lpstr>Заключение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ЗАСТАВКИ</dc:title>
  <dc:creator>Лапшина Надежда Сергеевна</dc:creator>
  <cp:lastModifiedBy>. .</cp:lastModifiedBy>
  <cp:revision>39</cp:revision>
  <dcterms:created xsi:type="dcterms:W3CDTF">2020-02-14T14:15:07Z</dcterms:created>
  <dcterms:modified xsi:type="dcterms:W3CDTF">2025-11-20T09:10:36Z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0x010100CD8C519613280949AA22B76DC3D9D7B2</vt:lpwstr>
  </property>
</Properties>
</file>