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9.png" ContentType="image/png"/>
  <Override PartName="/ppt/media/image12.png" ContentType="image/png"/>
  <Override PartName="/ppt/media/image16.wmf" ContentType="image/x-wmf"/>
  <Override PartName="/ppt/media/image15.png" ContentType="image/png"/>
  <Override PartName="/ppt/media/image14.png" ContentType="image/png"/>
  <Override PartName="/ppt/media/image10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1.docx" ContentType="application/vnd.openxmlformats-officedocument.wordprocessingml.document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15840" y="0"/>
            <a:ext cx="12224880" cy="6851160"/>
            <a:chOff x="-15840" y="0"/>
            <a:chExt cx="12224880" cy="6851160"/>
          </a:xfrm>
        </p:grpSpPr>
        <p:pic>
          <p:nvPicPr>
            <p:cNvPr id="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3840" cy="685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67760" cy="5633640"/>
            </a:xfrm>
            <a:prstGeom prst="rect">
              <a:avLst/>
            </a:prstGeom>
            <a:noFill/>
            <a:ln w="15840">
              <a:solidFill>
                <a:srgbClr val="829826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2200" cy="601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2200" cy="601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25960" cy="6851160"/>
            <a:chOff x="-16920" y="0"/>
            <a:chExt cx="12225960" cy="685116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3840" cy="685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38760" cy="3830400"/>
            </a:xfrm>
            <a:prstGeom prst="rect">
              <a:avLst/>
            </a:prstGeom>
            <a:noFill/>
            <a:ln w="15840">
              <a:solidFill>
                <a:srgbClr val="829826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7"/>
            <a:stretch/>
          </p:blipFill>
          <p:spPr>
            <a:xfrm>
              <a:off x="-16920" y="3147480"/>
              <a:ext cx="2472840" cy="607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8"/>
            <a:stretch/>
          </p:blipFill>
          <p:spPr>
            <a:xfrm>
              <a:off x="9736200" y="3147480"/>
              <a:ext cx="2472840" cy="607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Line 5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Click to edit the title text format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Click to edit the outline text format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Second Outline Level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Third Outline Level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Fourth Outline Level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Fifth Outline Level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Sixth Outline Level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Seventh Outline Level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-15840" y="0"/>
            <a:ext cx="12224880" cy="6851160"/>
            <a:chOff x="-15840" y="0"/>
            <a:chExt cx="12224880" cy="6851160"/>
          </a:xfrm>
        </p:grpSpPr>
        <p:pic>
          <p:nvPicPr>
            <p:cNvPr id="50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3840" cy="6851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1" name="CustomShape 2"/>
            <p:cNvSpPr/>
            <p:nvPr/>
          </p:nvSpPr>
          <p:spPr>
            <a:xfrm>
              <a:off x="608040" y="609480"/>
              <a:ext cx="10967760" cy="5633640"/>
            </a:xfrm>
            <a:prstGeom prst="rect">
              <a:avLst/>
            </a:prstGeom>
            <a:noFill/>
            <a:ln w="15840">
              <a:solidFill>
                <a:srgbClr val="829826"/>
              </a:solidFill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2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2200" cy="601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2200" cy="601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4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Click to edit the title text format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Click to edit the outline text format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Second Outline Level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Third Outline Level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Fourth Outline Level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Fifth Outline Level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Sixth Outline Level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Seventh Outline Level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692440" y="1871280"/>
            <a:ext cx="6810480" cy="15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latin typeface="Times New Roman"/>
                <a:ea typeface="Noto Sans CJK SC"/>
              </a:rPr>
              <a:t>Композиционно-смысловая структура  учебного текста лингвострановедческой направленности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latin typeface="Times New Roman"/>
                <a:ea typeface="Noto Sans CJK SC"/>
              </a:rPr>
              <a:t>(РКИ, уровни А1-А2) 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2692440" y="3657600"/>
            <a:ext cx="6810480" cy="131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Garamond"/>
                <a:ea typeface="DejaVu Sans"/>
              </a:rPr>
              <a:t>Доцент кафедры русского языка НИУ «МЭИ»</a:t>
            </a:r>
            <a:endParaRPr b="0" lang="ru-RU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Garamond"/>
                <a:ea typeface="DejaVu Sans"/>
              </a:rPr>
              <a:t>О.Э.Чубарова</a:t>
            </a:r>
            <a:endParaRPr b="0" lang="ru-RU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940320" y="1440000"/>
            <a:ext cx="8779680" cy="437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92000" y="1440000"/>
            <a:ext cx="10512000" cy="71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1800000" y="2966760"/>
            <a:ext cx="9211680" cy="264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"/>
          <p:cNvSpPr/>
          <p:nvPr/>
        </p:nvSpPr>
        <p:spPr>
          <a:xfrm>
            <a:off x="1440000" y="1152000"/>
            <a:ext cx="9212400" cy="54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4"/>
          <p:cNvSpPr/>
          <p:nvPr/>
        </p:nvSpPr>
        <p:spPr>
          <a:xfrm>
            <a:off x="720000" y="2448000"/>
            <a:ext cx="10724400" cy="374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31" name="Object 5"/>
          <p:cNvGraphicFramePr/>
          <p:nvPr/>
        </p:nvGraphicFramePr>
        <p:xfrm>
          <a:off x="8008200" y="3106080"/>
          <a:ext cx="6117840" cy="10764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008200" y="3106080"/>
                    <a:ext cx="6117840" cy="10764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133" name="CustomShape 6"/>
          <p:cNvSpPr/>
          <p:nvPr/>
        </p:nvSpPr>
        <p:spPr>
          <a:xfrm>
            <a:off x="1440000" y="1152000"/>
            <a:ext cx="8782560" cy="33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«ЗДРАВСТВУЙ, РОССИЯ!»</a:t>
            </a:r>
            <a:endParaRPr b="1" lang="ru-RU" sz="2600" spc="-1" strike="noStrike">
              <a:solidFill>
                <a:srgbClr val="c921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(О.Э. Чубарова, Е.К. Столетова, Ю.С. Капитанова, </a:t>
            </a:r>
            <a:endParaRPr b="1" lang="ru-RU" sz="2600" spc="-1" strike="noStrike">
              <a:solidFill>
                <a:srgbClr val="c921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О.Н. Буцкая)</a:t>
            </a:r>
            <a:endParaRPr b="1" lang="ru-RU" sz="26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34" name="TextShape 7"/>
          <p:cNvSpPr txBox="1"/>
          <p:nvPr/>
        </p:nvSpPr>
        <p:spPr>
          <a:xfrm>
            <a:off x="1224000" y="2736000"/>
            <a:ext cx="9504000" cy="325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3200" spc="-1" strike="noStrike">
                <a:latin typeface="Times New Roman"/>
              </a:rPr>
              <a:t>В тексте «Михаил Булгаков»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выделяются  три основные смысловые части:  выбор профессии (врач, потом писатель) и жанры созданных </a:t>
            </a:r>
            <a:endParaRPr b="0" lang="ru-RU" sz="3200" spc="-1" strike="noStrike">
              <a:latin typeface="Times New Roman"/>
            </a:endParaRPr>
          </a:p>
          <a:p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М.А. Булгаковым произведений (1 и 2 абзацы); писатель и власть (3, 4 и 5 абзацы); особенности стиля и место в литературном процессе (6 и 7 абзацы)</a:t>
            </a:r>
            <a:endParaRPr b="0" lang="ru-RU" sz="3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295280" y="982080"/>
            <a:ext cx="9596160" cy="12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1295280" y="2557080"/>
            <a:ext cx="9596160" cy="331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1008000" y="1152000"/>
            <a:ext cx="10224000" cy="848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36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Приведем центральные (3, 4 и 5) абзацы текста. </a:t>
            </a:r>
            <a:endParaRPr b="1" lang="ru-RU" sz="3600" spc="-1" strike="noStrike">
              <a:solidFill>
                <a:srgbClr val="c9211e"/>
              </a:solidFill>
              <a:latin typeface="Times New Roman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1224000" y="2808000"/>
            <a:ext cx="9936000" cy="312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…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У Булгакова была непростая жизнь. Ему не нравилась советская власть и её политика. Он часто писал, что думал. Например, в повести «Собачье сердце» главный герой — профессор Преображенский — говорит, что нельзя читать советские газеты, потому что это вредно для здоровья. 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1926 году у Булгакова начались серьёзные проблемы: его романы, повести и рассказы не публиковали. Его пьесы не ставили. 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Интересный факт: Сталину очень нравилась одна пьеса Булгакова, она называется «Дни Турбиных». Он часто смотрел её в театре. … 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728000" y="1368000"/>
            <a:ext cx="85665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"/>
          <p:cNvSpPr/>
          <p:nvPr/>
        </p:nvSpPr>
        <p:spPr>
          <a:xfrm>
            <a:off x="1512000" y="2815560"/>
            <a:ext cx="943056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 мог Сталин смотреть в театре пьесу Булгакова, если  пьесы этого писателя уже не ставили? И почему главе советского государства нравилась пьеса, созданная писателем, не любившим советскую власть?</a:t>
            </a:r>
            <a:endParaRPr b="0" lang="ru-RU" sz="2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864000" y="648000"/>
            <a:ext cx="10584000" cy="129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Последний абзац центральной части текста справедливо представляется вдумчивым учащимся нелогичной вставкой,  смысл которой противоречит содержанию предыдущего фрагмента:</a:t>
            </a:r>
            <a:endParaRPr b="0" lang="ru-RU" sz="2800" spc="-1" strike="noStrike">
              <a:solidFill>
                <a:srgbClr val="c9211e"/>
              </a:solidFill>
              <a:latin typeface="Arial"/>
            </a:endParaRPr>
          </a:p>
        </p:txBody>
      </p:sp>
      <p:sp>
        <p:nvSpPr>
          <p:cNvPr id="142" name="TextShape 4"/>
          <p:cNvSpPr txBox="1"/>
          <p:nvPr/>
        </p:nvSpPr>
        <p:spPr>
          <a:xfrm>
            <a:off x="6120000" y="716760"/>
            <a:ext cx="180720" cy="346320"/>
          </a:xfrm>
          <a:prstGeom prst="rect">
            <a:avLst/>
          </a:prstGeom>
          <a:noFill/>
          <a:ln>
            <a:noFill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296000" y="1440000"/>
            <a:ext cx="92865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2"/>
          <p:cNvSpPr/>
          <p:nvPr/>
        </p:nvSpPr>
        <p:spPr>
          <a:xfrm>
            <a:off x="1728000" y="2808000"/>
            <a:ext cx="8998560" cy="31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TextShape 3"/>
          <p:cNvSpPr txBox="1"/>
          <p:nvPr/>
        </p:nvSpPr>
        <p:spPr>
          <a:xfrm>
            <a:off x="1296000" y="648000"/>
            <a:ext cx="9504000" cy="203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Парадоксальность указанного исторического факта, которая, по замыслу авторов текста, должна была вызвать интерес, воспринимается как недоразумение, как фактическая ошибка.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TextShape 4"/>
          <p:cNvSpPr txBox="1"/>
          <p:nvPr/>
        </p:nvSpPr>
        <p:spPr>
          <a:xfrm>
            <a:off x="1440000" y="2880000"/>
            <a:ext cx="9720000" cy="186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28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Причина   —   смещение временных планов, которое  сложно осознать учащимся, осваивающим язык на элементарном уровне.</a:t>
            </a:r>
            <a:endParaRPr b="1" lang="ru-RU" sz="2800" spc="-1" strike="noStrike">
              <a:solidFill>
                <a:srgbClr val="c9211e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368000" y="2808000"/>
            <a:ext cx="921456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"/>
          <p:cNvSpPr/>
          <p:nvPr/>
        </p:nvSpPr>
        <p:spPr>
          <a:xfrm>
            <a:off x="1656000" y="1296000"/>
            <a:ext cx="8998560" cy="7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TextShape 3"/>
          <p:cNvSpPr txBox="1"/>
          <p:nvPr/>
        </p:nvSpPr>
        <p:spPr>
          <a:xfrm>
            <a:off x="1368000" y="1008000"/>
            <a:ext cx="950400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26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Вторая причина возникшего в тексте несоответствия — ограниченность лексико-грамматических средств.</a:t>
            </a:r>
            <a:endParaRPr b="1" lang="ru-RU" sz="2600" spc="-1" strike="noStrike">
              <a:solidFill>
                <a:srgbClr val="c9211e"/>
              </a:solidFill>
              <a:latin typeface="Times New Roman"/>
            </a:endParaRPr>
          </a:p>
        </p:txBody>
      </p:sp>
      <p:sp>
        <p:nvSpPr>
          <p:cNvPr id="150" name="TextShape 4"/>
          <p:cNvSpPr txBox="1"/>
          <p:nvPr/>
        </p:nvSpPr>
        <p:spPr>
          <a:xfrm>
            <a:off x="1008000" y="3163320"/>
            <a:ext cx="10224000" cy="279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ДЛЯ В1: «Что удивительно: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пока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 пьесы Булгакова ещё шли в театре, Сталин часто смотрел  одну из них. Эта пьеса очень нравилась главе государства,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хотя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 ее герои -  офицеры белой армии»</a:t>
            </a:r>
            <a:endParaRPr b="0" lang="ru-RU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92000" y="2808000"/>
            <a:ext cx="10656000" cy="252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b="0" lang="ru-RU" sz="2400" spc="-1" strike="noStrike">
                <a:solidFill>
                  <a:srgbClr val="c9211e"/>
                </a:solidFill>
                <a:latin typeface="Times New Roman"/>
              </a:rPr>
              <a:t>… </a:t>
            </a:r>
            <a:r>
              <a:rPr b="0" lang="ru-RU" sz="2400" spc="-1" strike="noStrike">
                <a:solidFill>
                  <a:srgbClr val="c9211e"/>
                </a:solidFill>
                <a:latin typeface="Times New Roman"/>
              </a:rPr>
              <a:t>Булгакову очень нравился театр. Он писал  пьесы, которые и сейчас часто ставят. </a:t>
            </a:r>
            <a:endParaRPr b="0" lang="ru-RU" sz="2400" spc="-1" strike="noStrike"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b="0" lang="ru-RU" sz="2400" spc="-1" strike="noStrike">
                <a:solidFill>
                  <a:srgbClr val="c9211e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c9211e"/>
                </a:solidFill>
                <a:highlight>
                  <a:srgbClr val="ffff00"/>
                </a:highlight>
                <a:latin typeface="Times New Roman"/>
              </a:rPr>
              <a:t>Интересный факт: Сталину очень нравилась  одна пьеса Булгакова, она называется «Дни Турбиных». Он часто смотрел её в театре.  ??? 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1080000" y="936000"/>
            <a:ext cx="10080000" cy="129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следующем издании учебника «Здравствуй. Россия!» в текст «Михаил Булгаков» планируется внести правки на уровне композиции: абзац, в котором говорится о любви Сталина к пьесе Булгакова, будет располагаться после абзаца, сообщающего об интересе писателя к театру.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936000" y="2520000"/>
            <a:ext cx="10152000" cy="345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- в условиях ограниченного набора лексико-грамматических средств  роль композиции при передаче фактической информации многократно повышается;  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- в то же время повышается опасность искажения фактов при недостаточном внимании к последовательности их изложения и к соотношению частей учебного текста. 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296000" y="1008000"/>
            <a:ext cx="9504000" cy="110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Анализ восприятия учащимися содержания учебных текстов лингвострановедческой направленности подтверждает, что: </a:t>
            </a:r>
            <a:endParaRPr b="1" lang="ru-RU" sz="2400" spc="-1" strike="noStrike">
              <a:solidFill>
                <a:srgbClr val="c921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872000" y="3168000"/>
            <a:ext cx="8708400" cy="76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3465a4"/>
                </a:solidFill>
                <a:latin typeface="Arial"/>
                <a:ea typeface="DejaVu Sans"/>
              </a:rPr>
              <a:t>СПАСИБО ЗА ВНИМАНИЕ! 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295280" y="982080"/>
            <a:ext cx="9596160" cy="12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"/>
          <p:cNvSpPr/>
          <p:nvPr/>
        </p:nvSpPr>
        <p:spPr>
          <a:xfrm>
            <a:off x="1295280" y="2557080"/>
            <a:ext cx="9596160" cy="331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62626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368000" y="1152000"/>
            <a:ext cx="9427680" cy="8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4"/>
          <p:cNvSpPr/>
          <p:nvPr/>
        </p:nvSpPr>
        <p:spPr>
          <a:xfrm>
            <a:off x="1872000" y="2880000"/>
            <a:ext cx="8350560" cy="278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5"/>
          <p:cNvSpPr/>
          <p:nvPr/>
        </p:nvSpPr>
        <p:spPr>
          <a:xfrm>
            <a:off x="1800000" y="1694880"/>
            <a:ext cx="7774560" cy="6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6"/>
          <p:cNvSpPr/>
          <p:nvPr/>
        </p:nvSpPr>
        <p:spPr>
          <a:xfrm>
            <a:off x="1295280" y="982080"/>
            <a:ext cx="10008360" cy="148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22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Обзорная статья Н.В. Панченко «Композиция как традиционный объект филологических исследований: форма и/или содержание»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1368000" y="2736000"/>
            <a:ext cx="9523440" cy="6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Связь композиции и содержательной стороны текста отмечают как представители формального, так и представители «содержательноцентрического» подходов.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1224000" y="3416400"/>
            <a:ext cx="9720360" cy="277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440000" y="1000440"/>
            <a:ext cx="9596160" cy="12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1295280" y="2557080"/>
            <a:ext cx="9596160" cy="331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1296000" y="864000"/>
            <a:ext cx="10148400" cy="160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4"/>
          <p:cNvSpPr/>
          <p:nvPr/>
        </p:nvSpPr>
        <p:spPr>
          <a:xfrm>
            <a:off x="864000" y="2736000"/>
            <a:ext cx="10364400" cy="235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Принципиальное отличие учебного  информационно-познавательного текста для начинающих от аутентичных научно-популярных и публицистических текстов</a:t>
            </a:r>
            <a:endParaRPr b="0" lang="ru-RU" sz="2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864000" y="1080000"/>
            <a:ext cx="10438560" cy="76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" name="TextShape 6"/>
          <p:cNvSpPr txBox="1"/>
          <p:nvPr/>
        </p:nvSpPr>
        <p:spPr>
          <a:xfrm>
            <a:off x="1440000" y="1080000"/>
            <a:ext cx="6840000" cy="100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3200" spc="-1" strike="noStrike">
                <a:solidFill>
                  <a:srgbClr val="c9211e"/>
                </a:solidFill>
                <a:latin typeface="Arial"/>
              </a:rPr>
              <a:t>РОЛЬ КОМПОЗИЦИИ В УЧЕБНОМ ТЕКСТЕ</a:t>
            </a:r>
            <a:endParaRPr b="1" lang="ru-RU" sz="3200" spc="-1" strike="noStrike">
              <a:solidFill>
                <a:srgbClr val="c921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440000" y="1000440"/>
            <a:ext cx="9596160" cy="12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1295280" y="2557080"/>
            <a:ext cx="9596160" cy="331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1296000" y="864000"/>
            <a:ext cx="10148400" cy="160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4"/>
          <p:cNvSpPr/>
          <p:nvPr/>
        </p:nvSpPr>
        <p:spPr>
          <a:xfrm>
            <a:off x="864000" y="2736000"/>
            <a:ext cx="10364400" cy="235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Изначально заданные ограничения: </a:t>
            </a:r>
            <a:endParaRPr b="0" lang="ru-RU" sz="26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ограниченный объем, </a:t>
            </a:r>
            <a:endParaRPr b="0" lang="ru-RU" sz="26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ограниченный набор лексико-грамматических средств. </a:t>
            </a:r>
            <a:endParaRPr b="0" lang="ru-RU" sz="26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Короткий учебный текст  требует тщательного </a:t>
            </a:r>
            <a:r>
              <a:rPr b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отбора информации,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значимой для создания образа личности, события, явления. </a:t>
            </a:r>
            <a:endParaRPr b="0" lang="ru-RU" sz="2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864000" y="1080000"/>
            <a:ext cx="10438560" cy="76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TextShape 6"/>
          <p:cNvSpPr txBox="1"/>
          <p:nvPr/>
        </p:nvSpPr>
        <p:spPr>
          <a:xfrm>
            <a:off x="1440000" y="1080000"/>
            <a:ext cx="6840000" cy="100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3200" spc="-1" strike="noStrike">
                <a:solidFill>
                  <a:srgbClr val="c9211e"/>
                </a:solidFill>
                <a:latin typeface="Arial"/>
              </a:rPr>
              <a:t>РОЛЬ КОМПОЗИЦИИ В УЧЕБНОМ ТЕКСТЕ</a:t>
            </a:r>
            <a:endParaRPr b="1" lang="ru-RU" sz="3200" spc="-1" strike="noStrike">
              <a:solidFill>
                <a:srgbClr val="c921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585800" y="2592000"/>
            <a:ext cx="9139680" cy="28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1656000" y="1008000"/>
            <a:ext cx="9860400" cy="122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3"/>
          <p:cNvSpPr/>
          <p:nvPr/>
        </p:nvSpPr>
        <p:spPr>
          <a:xfrm>
            <a:off x="936000" y="2592000"/>
            <a:ext cx="10080000" cy="26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Недостаточно внимательное отношение авторов к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последовательности изложения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, к соотношению объема отдельных частей текста,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к их взаимному расположению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 может привести читателя-учащегося к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неадекватной интерпретации изложенных в тексте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фактов, к искажению создаваемого образа</a:t>
            </a: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1437120" y="1224000"/>
            <a:ext cx="9505440" cy="87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Noto Sans CJK SC"/>
              </a:rPr>
              <a:t>       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9" name="TextShape 5"/>
          <p:cNvSpPr txBox="1"/>
          <p:nvPr/>
        </p:nvSpPr>
        <p:spPr>
          <a:xfrm>
            <a:off x="1008000" y="648000"/>
            <a:ext cx="10368000" cy="1860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28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Смысловая нагрузка, которая приходится  на композицию при создании  учебных текстов  рассматриваемого жанра, значительно возрастает.</a:t>
            </a:r>
            <a:endParaRPr b="1" lang="ru-RU" sz="2800" spc="-1" strike="noStrike">
              <a:solidFill>
                <a:srgbClr val="c9211e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376000" y="2808000"/>
            <a:ext cx="7990560" cy="301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2592000" y="1093680"/>
            <a:ext cx="7270560" cy="65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TextShape 3"/>
          <p:cNvSpPr txBox="1"/>
          <p:nvPr/>
        </p:nvSpPr>
        <p:spPr>
          <a:xfrm>
            <a:off x="1440000" y="2448000"/>
            <a:ext cx="10008000" cy="3908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>
              <a:lnSpc>
                <a:spcPct val="15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Первым шагом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 на пути к созданию текста лингвострановедческой направленности </a:t>
            </a:r>
            <a:r>
              <a:rPr b="0" lang="ru-RU" sz="2800" spc="-1" strike="noStrike">
                <a:solidFill>
                  <a:srgbClr val="c9211e"/>
                </a:solidFill>
                <a:latin typeface="Times New Roman"/>
                <a:ea typeface="Noto Sans CJK SC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является отбор значимой информации.  </a:t>
            </a:r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Второй шаг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Noto Sans CJK SC"/>
              </a:rPr>
              <a:t> — кропотливое выстраивание последовательности фрагментов текста, так как именно эта последовательность создает внутритекстовые связи. </a:t>
            </a:r>
            <a:endParaRPr b="0" lang="ru-RU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573480" y="1080000"/>
            <a:ext cx="10856880" cy="435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1296000" y="691920"/>
            <a:ext cx="7056000" cy="5570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296000" y="888480"/>
            <a:ext cx="8064000" cy="523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Application>LibreOffice/6.4.7.2$Linux_X86_64 LibreOffice_project/40$Build-2</Application>
  <Words>1130</Words>
  <Paragraphs>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2019-11-25T17:31:38Z</dcterms:created>
  <dc:creator>Ольга Чубарова</dc:creator>
  <dc:description/>
  <dc:language>ru-RU</dc:language>
  <cp:lastModifiedBy/>
  <dcterms:modified xsi:type="dcterms:W3CDTF">2025-11-15T00:07:23Z</dcterms:modified>
  <cp:revision>57</cp:revision>
  <dc:subject/>
  <dc:title>ИМИТАЦИЯ ОБЩЕНИЯ В БЛОГАХ КАК МЕТОДИЧЕСКИЙ ПРИЕМ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