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57" r:id="rId5"/>
    <p:sldId id="259" r:id="rId6"/>
    <p:sldId id="267" r:id="rId7"/>
    <p:sldId id="260" r:id="rId8"/>
    <p:sldId id="280" r:id="rId9"/>
    <p:sldId id="270" r:id="rId10"/>
    <p:sldId id="271" r:id="rId11"/>
    <p:sldId id="272" r:id="rId12"/>
    <p:sldId id="273" r:id="rId13"/>
    <p:sldId id="261" r:id="rId14"/>
    <p:sldId id="268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3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4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09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574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083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7202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5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64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40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3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32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87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16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88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73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96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16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BCEB3-FA3F-4538-A5A8-7A1130660A1A}" type="datetimeFigureOut">
              <a:rPr lang="ru-RU" smtClean="0"/>
              <a:t>15.11.2025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E04DEC-46CA-49AD-AAE3-F97CE4B64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82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47675" y="621438"/>
            <a:ext cx="8915399" cy="443115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/>
              <a:t>Креативное письмо как продуктивная педагогическая технология</a:t>
            </a:r>
            <a:br>
              <a:rPr lang="ru-RU" sz="4000" b="1" i="1" dirty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u-RU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E1641-DAFD-24CA-1EBD-DA51B02CEBB9}"/>
              </a:ext>
            </a:extLst>
          </p:cNvPr>
          <p:cNvSpPr txBox="1"/>
          <p:nvPr/>
        </p:nvSpPr>
        <p:spPr>
          <a:xfrm>
            <a:off x="5510436" y="949888"/>
            <a:ext cx="62258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Е.К. Столетова, к.ф.н., доцент кафедры русского языка и теории словесности Московского государственного лингвистического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1901014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58BBB26-D9FC-6F66-5409-133F7D04F5B1}"/>
              </a:ext>
            </a:extLst>
          </p:cNvPr>
          <p:cNvSpPr/>
          <p:nvPr/>
        </p:nvSpPr>
        <p:spPr>
          <a:xfrm>
            <a:off x="3045041" y="612844"/>
            <a:ext cx="8905575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ru-RU" sz="1800" b="1" i="0" u="none" strike="noStrike" baseline="0" dirty="0"/>
              <a:t>	</a:t>
            </a:r>
            <a:endParaRPr lang="ru-RU" sz="1800" b="0" i="0" u="none" strike="noStrike" baseline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7ADB71-4E8C-C184-E314-82B25AE430DC}"/>
              </a:ext>
            </a:extLst>
          </p:cNvPr>
          <p:cNvSpPr txBox="1"/>
          <p:nvPr/>
        </p:nvSpPr>
        <p:spPr>
          <a:xfrm>
            <a:off x="1535837" y="1313894"/>
            <a:ext cx="9871969" cy="5655077"/>
          </a:xfrm>
          <a:prstGeom prst="rect">
            <a:avLst/>
          </a:prstGeom>
          <a:noFill/>
        </p:spPr>
        <p:txBody>
          <a:bodyPr wrap="square" numCol="3">
            <a:spAutoFit/>
          </a:bodyPr>
          <a:lstStyle/>
          <a:p>
            <a:r>
              <a:rPr lang="ru-RU" sz="1600" b="1" dirty="0"/>
              <a:t>ИСТОРИЯ 1</a:t>
            </a:r>
          </a:p>
          <a:p>
            <a:r>
              <a:rPr lang="ru-RU" sz="1600" b="1" dirty="0"/>
              <a:t>Однажды любопытный котенок Одиссей решил слетать в космос (собаки-то летают, вот несправедливость!), забрался в ракету и нажал большую кнопку. Он, конечно, был совсем не готов к тому, что произойдет дальше: в невесомости всё так непривычно, даже к кровати надо пристегиваться. Повезло, что компанию ему составил мышонок, который заранее многое разузнал о полетах.</a:t>
            </a:r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r>
              <a:rPr lang="ru-RU" sz="1600" b="1" dirty="0"/>
              <a:t>ИСТОРИЯ 2</a:t>
            </a:r>
          </a:p>
          <a:p>
            <a:r>
              <a:rPr lang="ru-RU" sz="1600" b="1" dirty="0"/>
              <a:t>Удобно расположившийся в герметичной капсуле управления, находящейся в самом сердце космического корабля, капитан </a:t>
            </a:r>
            <a:r>
              <a:rPr lang="ru-RU" sz="1600" b="1" dirty="0" err="1"/>
              <a:t>Мирригер</a:t>
            </a:r>
            <a:r>
              <a:rPr lang="ru-RU" sz="1600" b="1" dirty="0"/>
              <a:t> был внезапно оторван от обычного обзора неожиданным и резким сигналом тревоги, посланным бортовым компьютером. Тревога. В голове пронеслось: «Это они. Это точно ОНИ».</a:t>
            </a:r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r>
              <a:rPr lang="ru-RU" sz="1600" b="1" dirty="0"/>
              <a:t>ИСТОРИЯ 3</a:t>
            </a:r>
          </a:p>
          <a:p>
            <a:r>
              <a:rPr lang="ru-RU" sz="1600" b="1" dirty="0"/>
              <a:t>Космос прекрасен и удивителен!  Планеты вращаются вокруг звезд, которые умирают и снова гаснут, а все в галактике вращается вокруг сверхмассивной черной дыры, медленно засасывающей все, что подойдет слишком близко. Но иногда космос подбрасывает настолько странные вещи, что вы скрутите свой разум в крендель, пытаясь понять это… Однажды он подбросил что-то такое и Анне…</a:t>
            </a:r>
          </a:p>
        </p:txBody>
      </p:sp>
    </p:spTree>
    <p:extLst>
      <p:ext uri="{BB962C8B-B14F-4D97-AF65-F5344CB8AC3E}">
        <p14:creationId xmlns:p14="http://schemas.microsoft.com/office/powerpoint/2010/main" val="455534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589B55-986F-56DB-1C60-FA54B4F7197C}"/>
              </a:ext>
            </a:extLst>
          </p:cNvPr>
          <p:cNvSpPr/>
          <p:nvPr/>
        </p:nvSpPr>
        <p:spPr>
          <a:xfrm>
            <a:off x="3045041" y="1109709"/>
            <a:ext cx="899633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ru-RU" b="1" dirty="0">
                <a:latin typeface="TimesNewRomanPS-BoldMT"/>
              </a:rPr>
              <a:t>	</a:t>
            </a:r>
            <a:endParaRPr lang="ru-RU" sz="1800" b="0" i="0" u="none" strike="noStrike" baseline="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172A61-0C24-08B2-E965-6FAA8CFD9BFF}"/>
              </a:ext>
            </a:extLst>
          </p:cNvPr>
          <p:cNvSpPr txBox="1"/>
          <p:nvPr/>
        </p:nvSpPr>
        <p:spPr>
          <a:xfrm>
            <a:off x="1713391" y="669978"/>
            <a:ext cx="953461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dirty="0"/>
          </a:p>
          <a:p>
            <a:pPr algn="ctr"/>
            <a:r>
              <a:rPr lang="ru-RU" b="1" u="sng" dirty="0"/>
              <a:t>Продуктивные упражнения</a:t>
            </a:r>
          </a:p>
          <a:p>
            <a:pPr algn="ctr"/>
            <a:endParaRPr lang="ru-RU" b="1" u="sng" dirty="0"/>
          </a:p>
          <a:p>
            <a:pPr algn="just"/>
            <a:r>
              <a:rPr lang="ru-RU" b="1" dirty="0"/>
              <a:t>7</a:t>
            </a:r>
            <a:r>
              <a:rPr lang="ru-RU" dirty="0"/>
              <a:t>.    </a:t>
            </a:r>
            <a:r>
              <a:rPr lang="ru-RU" b="1" dirty="0"/>
              <a:t>Допишите детали / эпизоды в выбранный вами текст.</a:t>
            </a:r>
          </a:p>
          <a:p>
            <a:pPr algn="just"/>
            <a:r>
              <a:rPr lang="ru-RU" b="1" dirty="0"/>
              <a:t>Если учащийся выбрал, предположим, начало второй истории, он может придумать детали, помогающие лучше представить героя – Игоря Маркова (например, молод он или стар; опытный или начинающий космонавт; есть ли у него семья / любимая девушка и т.п.), время действия (наше время или будущее; если будущее, то насколько далекое), загадочных существ, которые в тексте обозначены как они (инопланетяне; космические пираты; враждебно настроенные жители Земли).  </a:t>
            </a:r>
          </a:p>
          <a:p>
            <a:pPr algn="just"/>
            <a:r>
              <a:rPr lang="ru-RU" b="1" dirty="0"/>
              <a:t>8.	Определите жанр, в котором будет написан ваш креативный текст.</a:t>
            </a:r>
          </a:p>
          <a:p>
            <a:pPr algn="just"/>
            <a:r>
              <a:rPr lang="ru-RU" b="1" dirty="0"/>
              <a:t>Этап продуцирования креативного текста</a:t>
            </a:r>
          </a:p>
          <a:p>
            <a:pPr algn="just"/>
            <a:r>
              <a:rPr lang="ru-RU" b="1" dirty="0"/>
              <a:t>9.    Вы выбрали жанр, в котором будете писать вашу историю, и один из трех вариантов ее начала. Напишите собственный текст под названием «Пустая планета». В выбранный вами вариант начала вы можете внести любые дополнения.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6247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55E17F0-7FD0-7E16-FE8C-EDFB5A7540C9}"/>
              </a:ext>
            </a:extLst>
          </p:cNvPr>
          <p:cNvSpPr/>
          <p:nvPr/>
        </p:nvSpPr>
        <p:spPr>
          <a:xfrm>
            <a:off x="2965142" y="1069849"/>
            <a:ext cx="8172250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ru-RU" b="1" dirty="0">
                <a:latin typeface="TimesNewRomanPS-BoldMT"/>
              </a:rPr>
              <a:t>	</a:t>
            </a:r>
            <a:endParaRPr lang="ru-RU" dirty="0"/>
          </a:p>
          <a:p>
            <a:pPr algn="l"/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2681F7-A264-2C72-5F75-2C5D44BF84E1}"/>
              </a:ext>
            </a:extLst>
          </p:cNvPr>
          <p:cNvSpPr txBox="1"/>
          <p:nvPr/>
        </p:nvSpPr>
        <p:spPr>
          <a:xfrm>
            <a:off x="1526959" y="1746957"/>
            <a:ext cx="98453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	Подчеркнем, что после непосредственно создания текста должен следовать этап его редактирования.  Очевидно, редактировать собственное произведение сложнее, чем чужое, поскольку написавшему его непросто «выбраться из него», войти по отношению к нему в состояние «отчуждения». </a:t>
            </a:r>
          </a:p>
          <a:p>
            <a:pPr algn="just"/>
            <a:r>
              <a:rPr lang="ru-RU" sz="2400" b="1" dirty="0"/>
              <a:t>	Именно поэтому целесообразно предложить учащимся редактировать тексты, написанные друг другом. </a:t>
            </a:r>
          </a:p>
        </p:txBody>
      </p:sp>
    </p:spTree>
    <p:extLst>
      <p:ext uri="{BB962C8B-B14F-4D97-AF65-F5344CB8AC3E}">
        <p14:creationId xmlns:p14="http://schemas.microsoft.com/office/powerpoint/2010/main" val="746765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6B37B69-DC38-E90A-5B02-FBDFE978F7DF}"/>
              </a:ext>
            </a:extLst>
          </p:cNvPr>
          <p:cNvSpPr/>
          <p:nvPr/>
        </p:nvSpPr>
        <p:spPr>
          <a:xfrm>
            <a:off x="4379018" y="845572"/>
            <a:ext cx="36647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РЕКОМЕНДУЕМАЯ ЛИТЕРАТУРА</a:t>
            </a:r>
          </a:p>
          <a:p>
            <a:pPr algn="ctr"/>
            <a:endParaRPr lang="ru-RU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6E4BD2-5683-172B-94CB-C7F9BF3B3305}"/>
              </a:ext>
            </a:extLst>
          </p:cNvPr>
          <p:cNvSpPr txBox="1"/>
          <p:nvPr/>
        </p:nvSpPr>
        <p:spPr>
          <a:xfrm>
            <a:off x="1732626" y="1775989"/>
            <a:ext cx="915287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1. Житкова Е.В., Карпова Н.А., Козловская Е.В. Креативное письмо при обучении взрослых иностранному языку. Учебно-методическое пособие. –Томск: Издательство Томского государственного университета, 2020. – 108с.</a:t>
            </a:r>
          </a:p>
          <a:p>
            <a:pPr algn="just"/>
            <a:r>
              <a:rPr lang="ru-RU" dirty="0"/>
              <a:t>2. Залевская А.А. Введение в психолингвистику. – М.: Российский государственный гуманитарный университет, 1999. – 382 с.</a:t>
            </a:r>
          </a:p>
          <a:p>
            <a:pPr algn="just"/>
            <a:r>
              <a:rPr lang="ru-RU" dirty="0"/>
              <a:t>3. Капитонова Т.И., Московкин Л.В., Щукин А.Н. Методы и технологии обучения русскому языку как иностранному/под ред. А.Н. Щукина. – 4-е изд., стереотип. – М.: Русский язык. Курсы, 2018. – 312 с.</a:t>
            </a:r>
          </a:p>
          <a:p>
            <a:pPr algn="just"/>
            <a:r>
              <a:rPr lang="ru-RU" dirty="0"/>
              <a:t>4. Калечиц А., </a:t>
            </a:r>
            <a:r>
              <a:rPr lang="ru-RU" dirty="0" err="1"/>
              <a:t>Макаровска</a:t>
            </a:r>
            <a:r>
              <a:rPr lang="ru-RU" dirty="0"/>
              <a:t> О. Креативное письмо. Только начинаем. Часть 1. – Санкт-Петербург: Златоуст, 2020. – 144 с.</a:t>
            </a:r>
          </a:p>
        </p:txBody>
      </p:sp>
    </p:spTree>
    <p:extLst>
      <p:ext uri="{BB962C8B-B14F-4D97-AF65-F5344CB8AC3E}">
        <p14:creationId xmlns:p14="http://schemas.microsoft.com/office/powerpoint/2010/main" val="2427256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763A14-AACE-B8EB-89EE-D9B58303C98E}"/>
              </a:ext>
            </a:extLst>
          </p:cNvPr>
          <p:cNvSpPr txBox="1"/>
          <p:nvPr/>
        </p:nvSpPr>
        <p:spPr>
          <a:xfrm>
            <a:off x="3322468" y="768828"/>
            <a:ext cx="5892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РЕКОМЕНДУЕМАЯ ЛИТЕРАТУРА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DC7977-3CEA-0CD9-A507-12898034779C}"/>
              </a:ext>
            </a:extLst>
          </p:cNvPr>
          <p:cNvSpPr/>
          <p:nvPr/>
        </p:nvSpPr>
        <p:spPr>
          <a:xfrm>
            <a:off x="1331651" y="768828"/>
            <a:ext cx="9525740" cy="12311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 </a:t>
            </a:r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DC14B2-29D4-ABE9-3465-20D45A6052A8}"/>
              </a:ext>
            </a:extLst>
          </p:cNvPr>
          <p:cNvSpPr txBox="1"/>
          <p:nvPr/>
        </p:nvSpPr>
        <p:spPr>
          <a:xfrm>
            <a:off x="1331651" y="1138160"/>
            <a:ext cx="1009391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5.  </a:t>
            </a:r>
            <a:r>
              <a:rPr lang="ru-RU" dirty="0" err="1"/>
              <a:t>Кизрина</a:t>
            </a:r>
            <a:r>
              <a:rPr lang="ru-RU" dirty="0"/>
              <a:t> Н.Г. Обучение креативному письму студентов  языкового вуза. Монография. – Саранск: Мордовский государственный педагогический институт,  2015. – 91 с.</a:t>
            </a:r>
          </a:p>
          <a:p>
            <a:r>
              <a:rPr lang="ru-RU" dirty="0"/>
              <a:t>6.  </a:t>
            </a:r>
            <a:r>
              <a:rPr lang="ru-RU" dirty="0" err="1"/>
              <a:t>Метелькова</a:t>
            </a:r>
            <a:r>
              <a:rPr lang="ru-RU" dirty="0"/>
              <a:t> Л.А., Игнатьева А.А. Технология работы над креативным письмом на практических занятиях по французскому языку. Монография. – Чебоксары: Чувашский государственный педагогический университет им. И.Я. Яковлева, 2021. – 160 с.</a:t>
            </a:r>
          </a:p>
          <a:p>
            <a:r>
              <a:rPr lang="ru-RU" dirty="0"/>
              <a:t>7. Мещерякова О.В. Использование метода взаимного оценивания для развития универсальных компетенций при обучении иностранному языку в бакалавриате неязыкового вуза // Общество: социология, психология, педагогика. – 2020. – № 6 (74). – С. 180–186.</a:t>
            </a:r>
          </a:p>
          <a:p>
            <a:r>
              <a:rPr lang="ru-RU" dirty="0"/>
              <a:t>8. Московкин Л.В., Шамонина Г.Н. Продуктивные инновационные технологии в обучении русскому языку как иностранному. – М.: Русский язык. Курсы, 2017. – 144 с.</a:t>
            </a:r>
          </a:p>
          <a:p>
            <a:r>
              <a:rPr lang="ru-RU" dirty="0"/>
              <a:t>9. Прохорова М.П., Лебедева Т.Е., Шарыгина Е.Н. Взаимное оценивание результатов обучения: особенности и перспективы // Проблемы современного педагогического образования. – 2020. – № 66–4. – С. 238–241.</a:t>
            </a:r>
          </a:p>
        </p:txBody>
      </p:sp>
    </p:spTree>
    <p:extLst>
      <p:ext uri="{BB962C8B-B14F-4D97-AF65-F5344CB8AC3E}">
        <p14:creationId xmlns:p14="http://schemas.microsoft.com/office/powerpoint/2010/main" val="4204464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1060" y="2459504"/>
            <a:ext cx="863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rgbClr val="A53010"/>
                </a:solidFill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26981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4104" y="1091421"/>
            <a:ext cx="8911687" cy="1280890"/>
          </a:xfrm>
        </p:spPr>
        <p:txBody>
          <a:bodyPr/>
          <a:lstStyle/>
          <a:p>
            <a:pPr algn="ctr"/>
            <a:r>
              <a:rPr lang="ru-RU" b="1" dirty="0"/>
              <a:t>ПРОДУКТИВНЫЕ ТЕХНОЛОГИИ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0391" y="2133600"/>
            <a:ext cx="8915400" cy="3777622"/>
          </a:xfrm>
        </p:spPr>
        <p:txBody>
          <a:bodyPr/>
          <a:lstStyle/>
          <a:p>
            <a:pPr marL="0" indent="0" algn="just">
              <a:buNone/>
            </a:pPr>
            <a:endParaRPr lang="ru-RU" sz="2000" dirty="0"/>
          </a:p>
          <a:p>
            <a:pPr algn="just"/>
            <a:r>
              <a:rPr lang="ru-RU" b="1" dirty="0"/>
              <a:t>Продуктивными технологиями называют обучение в процессе деятельности, имеющей определенный результат (материальный либо интеллектуальный продукт). Термин принадлежит М.И. Башмакову и немецким педагогам И. </a:t>
            </a:r>
            <a:r>
              <a:rPr lang="ru-RU" b="1" dirty="0" err="1"/>
              <a:t>Бём</a:t>
            </a:r>
            <a:r>
              <a:rPr lang="ru-RU" b="1" dirty="0"/>
              <a:t> и Й. Шнайдеру.</a:t>
            </a:r>
          </a:p>
          <a:p>
            <a:pPr algn="just"/>
            <a:r>
              <a:rPr lang="ru-RU" b="1" dirty="0"/>
              <a:t>	Современные продуктивные технологии моделируют реальную продуктивную деятельность и обязательно включают этапы подготовки продукта и его предъявления, при этом может иметь место этап последующего обсуждения и оценки результата деятельности.</a:t>
            </a:r>
          </a:p>
          <a:p>
            <a:pPr algn="just"/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260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DC6847A-AB0B-BFB1-3761-BC64064AB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7170" y="1540189"/>
            <a:ext cx="8915400" cy="37776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/>
              <a:t>	</a:t>
            </a:r>
            <a:r>
              <a:rPr lang="ru-RU" b="1" dirty="0">
                <a:solidFill>
                  <a:schemeClr val="tx1"/>
                </a:solidFill>
              </a:rPr>
              <a:t>Виды работы, способствующие раскрытию креативного потенциала личности, незаменимы при подготовке студентов таких специальностей, как: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филология,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лингвистика,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литературное творчество,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журналистика, 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реклама и связи с общественностью,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режиссура,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</a:rPr>
              <a:t> продюсерство и др.</a:t>
            </a:r>
          </a:p>
        </p:txBody>
      </p:sp>
    </p:spTree>
    <p:extLst>
      <p:ext uri="{BB962C8B-B14F-4D97-AF65-F5344CB8AC3E}">
        <p14:creationId xmlns:p14="http://schemas.microsoft.com/office/powerpoint/2010/main" val="215397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E29EFE-60F2-9713-F0C2-B4883BCF3D18}"/>
              </a:ext>
            </a:extLst>
          </p:cNvPr>
          <p:cNvSpPr txBox="1"/>
          <p:nvPr/>
        </p:nvSpPr>
        <p:spPr>
          <a:xfrm>
            <a:off x="2299316" y="2090172"/>
            <a:ext cx="883328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	Креативность – способность быстро придумывать различные оригинальные решения при столкновении с проблемной ситуацией; склонность данной личности к творческому процессу, которая может проявляться в мышлении и общении; процесс, который направлен на продуцирование новых нестандартных идей, оригинальных образов и гипотез.</a:t>
            </a:r>
          </a:p>
        </p:txBody>
      </p:sp>
    </p:spTree>
    <p:extLst>
      <p:ext uri="{BB962C8B-B14F-4D97-AF65-F5344CB8AC3E}">
        <p14:creationId xmlns:p14="http://schemas.microsoft.com/office/powerpoint/2010/main" val="329497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9DB0294D-EE82-9117-2339-BB129BD61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594" y="1797641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</a:rPr>
              <a:t>	Главной целью </a:t>
            </a:r>
            <a:r>
              <a:rPr lang="ru-RU" sz="2000" b="1" u="sng" dirty="0">
                <a:solidFill>
                  <a:schemeClr val="tx1"/>
                </a:solidFill>
              </a:rPr>
              <a:t>подготовительных упражнений</a:t>
            </a:r>
            <a:r>
              <a:rPr lang="ru-RU" sz="2000" b="1" dirty="0">
                <a:solidFill>
                  <a:schemeClr val="tx1"/>
                </a:solidFill>
              </a:rPr>
              <a:t> является введение, включение обучающихся в процесс творчества, мотивирование их на создание собственного текста, в котором они смогут поделиться мыслями, чувствами, переживаниями. </a:t>
            </a:r>
          </a:p>
          <a:p>
            <a:pPr marL="0" indent="0" algn="just">
              <a:buNone/>
            </a:pPr>
            <a:endParaRPr lang="ru-RU" sz="20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</a:rPr>
              <a:t>	При выполнении </a:t>
            </a:r>
            <a:r>
              <a:rPr lang="ru-RU" sz="2000" b="1" u="sng" dirty="0">
                <a:solidFill>
                  <a:schemeClr val="tx1"/>
                </a:solidFill>
              </a:rPr>
              <a:t>репродуктивно-продуктивных упражнений </a:t>
            </a:r>
            <a:r>
              <a:rPr lang="ru-RU" sz="2000" b="1" dirty="0">
                <a:solidFill>
                  <a:schemeClr val="tx1"/>
                </a:solidFill>
              </a:rPr>
              <a:t>формируются умения реорганизации иноязычного текста.</a:t>
            </a:r>
          </a:p>
          <a:p>
            <a:pPr marL="0" indent="0" algn="just">
              <a:buNone/>
            </a:pPr>
            <a:endParaRPr lang="ru-RU" sz="20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</a:rPr>
              <a:t>	 </a:t>
            </a:r>
            <a:r>
              <a:rPr lang="ru-RU" sz="2000" b="1" u="sng" dirty="0">
                <a:solidFill>
                  <a:schemeClr val="tx1"/>
                </a:solidFill>
              </a:rPr>
              <a:t>Продуктивные упражнения</a:t>
            </a:r>
            <a:r>
              <a:rPr lang="ru-RU" sz="2000" b="1" dirty="0">
                <a:solidFill>
                  <a:schemeClr val="tx1"/>
                </a:solidFill>
              </a:rPr>
              <a:t> направлены на развитие умений создания собственного иноязычного креативного текста, произведения на изучаемом языке.</a:t>
            </a:r>
          </a:p>
        </p:txBody>
      </p:sp>
    </p:spTree>
    <p:extLst>
      <p:ext uri="{BB962C8B-B14F-4D97-AF65-F5344CB8AC3E}">
        <p14:creationId xmlns:p14="http://schemas.microsoft.com/office/powerpoint/2010/main" val="397325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96444-0962-72BB-D92B-583AB3ADA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898" y="682327"/>
            <a:ext cx="8911687" cy="1280890"/>
          </a:xfrm>
        </p:spPr>
        <p:txBody>
          <a:bodyPr/>
          <a:lstStyle/>
          <a:p>
            <a:pPr algn="ctr"/>
            <a:r>
              <a:rPr lang="ru-RU" b="1" dirty="0"/>
              <a:t>ПУСТАЯ ПЛАНЕТА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1ACA2E-A91C-BB30-112B-D0DC6E454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699" y="1748901"/>
            <a:ext cx="9569280" cy="451742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/>
              <a:t>	</a:t>
            </a:r>
            <a:r>
              <a:rPr lang="ru-RU" b="1" dirty="0">
                <a:solidFill>
                  <a:schemeClr val="tx1"/>
                </a:solidFill>
              </a:rPr>
              <a:t>Сегодня вы будете писать текст «Пустая планета». О чём и о ком он будет? В каком жанре? Это решать вам! </a:t>
            </a:r>
          </a:p>
          <a:p>
            <a:pPr marL="0" indent="0" algn="ctr">
              <a:buNone/>
            </a:pPr>
            <a:r>
              <a:rPr lang="ru-RU" b="1" u="sng" dirty="0">
                <a:solidFill>
                  <a:schemeClr val="tx1"/>
                </a:solidFill>
              </a:rPr>
              <a:t>Подготовительные упражнения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1.	Запишите свои ассоциации со словосочетанием «пустая планета».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2.	Напишите:</a:t>
            </a:r>
          </a:p>
          <a:p>
            <a:r>
              <a:rPr lang="ru-RU" b="1" dirty="0">
                <a:solidFill>
                  <a:schemeClr val="tx1"/>
                </a:solidFill>
              </a:rPr>
              <a:t>как выглядит эта планета</a:t>
            </a:r>
          </a:p>
          <a:p>
            <a:r>
              <a:rPr lang="ru-RU" b="1" dirty="0">
                <a:solidFill>
                  <a:schemeClr val="tx1"/>
                </a:solidFill>
              </a:rPr>
              <a:t>почему она пустая</a:t>
            </a:r>
          </a:p>
          <a:p>
            <a:r>
              <a:rPr lang="ru-RU" b="1" dirty="0">
                <a:solidFill>
                  <a:schemeClr val="tx1"/>
                </a:solidFill>
              </a:rPr>
              <a:t>где она находится</a:t>
            </a:r>
          </a:p>
          <a:p>
            <a:r>
              <a:rPr lang="ru-RU" b="1" dirty="0">
                <a:solidFill>
                  <a:schemeClr val="tx1"/>
                </a:solidFill>
              </a:rPr>
              <a:t>что случилось с этой планетой</a:t>
            </a:r>
          </a:p>
          <a:p>
            <a:r>
              <a:rPr lang="ru-RU" b="1" dirty="0">
                <a:solidFill>
                  <a:schemeClr val="tx1"/>
                </a:solidFill>
              </a:rPr>
              <a:t> к каким последствиям может привести то, что она пустая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278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3515B37-C9D2-FCA1-8E5F-71C27122D3EC}"/>
              </a:ext>
            </a:extLst>
          </p:cNvPr>
          <p:cNvSpPr/>
          <p:nvPr/>
        </p:nvSpPr>
        <p:spPr>
          <a:xfrm>
            <a:off x="1322774" y="195309"/>
            <a:ext cx="1036024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sz="3200" b="1" dirty="0">
                <a:ln w="0"/>
              </a:rPr>
              <a:t> </a:t>
            </a:r>
            <a:endParaRPr lang="ru-RU" sz="32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BCC81-9A92-AA75-2DC0-6C21B0A113CC}"/>
              </a:ext>
            </a:extLst>
          </p:cNvPr>
          <p:cNvSpPr txBox="1"/>
          <p:nvPr/>
        </p:nvSpPr>
        <p:spPr>
          <a:xfrm>
            <a:off x="2405849" y="587104"/>
            <a:ext cx="67625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3</a:t>
            </a:r>
            <a:r>
              <a:rPr lang="ru-RU" dirty="0"/>
              <a:t>.	</a:t>
            </a:r>
            <a:r>
              <a:rPr lang="ru-RU" b="1" dirty="0"/>
              <a:t>Посмотрите на картинки. Что вы на них видите? Какие чувства вызывают у вас эти картинки?  Найдите в них положительное и отрицательное.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2A72BF-47CB-C7E9-C6F0-C93DFF99F4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726" y="1686756"/>
            <a:ext cx="3824391" cy="4773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82F35F-AB67-01ED-854A-5B70132C7B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763" y="1659326"/>
            <a:ext cx="4063264" cy="4773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8418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8B022-6D26-5C77-D15A-E4E2C14D8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EE9822-C4F1-B9CE-4BDE-19440DA70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7574" y="2018190"/>
            <a:ext cx="8915400" cy="377762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dirty="0"/>
              <a:t>	</a:t>
            </a:r>
            <a:r>
              <a:rPr lang="ru-RU" sz="2400" b="1" dirty="0">
                <a:solidFill>
                  <a:schemeClr val="tx1"/>
                </a:solidFill>
              </a:rPr>
              <a:t>4. Представьте, что вам нужно полететь на пустую планету. Опишите это путешествие. С кем вы полетите? С какой целью? Что возьмёте с собой? Чего ожидаете от полёта?</a:t>
            </a:r>
          </a:p>
          <a:p>
            <a:pPr marL="0" lv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	5. С пустой планетой возникла какая-то проблема. Что с ней случилось? Назовите разные варианты. Сделайте как можно больше предположений. Кто и как может спасти эту планету?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47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53682-931D-AD62-D8ED-956CF578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876" y="89931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/>
              <a:t>Репродуктивно-продуктивные упражнения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DECB8D-3645-C034-D762-8D0F36231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876" y="2423604"/>
            <a:ext cx="9471626" cy="4135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/>
              <a:t>	</a:t>
            </a:r>
            <a:r>
              <a:rPr lang="ru-RU" sz="2800" b="1" dirty="0">
                <a:solidFill>
                  <a:schemeClr val="tx1"/>
                </a:solidFill>
              </a:rPr>
              <a:t>6. Прочитайте начало нескольких вариантов истории под названием «Пустая планета». Что это за истории? Для кого написаны? Как вы думаете, каково их продолжение? Какая из них вам кажется наиболее интересной? </a:t>
            </a:r>
          </a:p>
          <a:p>
            <a:pPr marL="0" indent="0" algn="just">
              <a:buNone/>
            </a:pPr>
            <a:endParaRPr lang="ru-RU" sz="2800" b="1" dirty="0">
              <a:solidFill>
                <a:schemeClr val="tx1"/>
              </a:solidFill>
            </a:endParaRP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391135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2029</TotalTime>
  <Words>1220</Words>
  <Application>Microsoft Office PowerPoint</Application>
  <PresentationFormat>Широкоэкранный</PresentationFormat>
  <Paragraphs>86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TimesNewRomanPS-BoldMT</vt:lpstr>
      <vt:lpstr>Wingdings 3</vt:lpstr>
      <vt:lpstr>Легкий дым</vt:lpstr>
      <vt:lpstr>Креативное письмо как продуктивная педагогическая технология </vt:lpstr>
      <vt:lpstr>ПРОДУКТИВНЫЕ ТЕХНОЛОГИИ</vt:lpstr>
      <vt:lpstr>Презентация PowerPoint</vt:lpstr>
      <vt:lpstr>Презентация PowerPoint</vt:lpstr>
      <vt:lpstr>Презентация PowerPoint</vt:lpstr>
      <vt:lpstr>ПУСТАЯ ПЛАНЕТА</vt:lpstr>
      <vt:lpstr>Презентация PowerPoint</vt:lpstr>
      <vt:lpstr>Презентация PowerPoint</vt:lpstr>
      <vt:lpstr>Репродуктивно-продуктивные упражнения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фотографий</dc:title>
  <dc:creator>Fox</dc:creator>
  <cp:lastModifiedBy>Ekaterina Stoletova</cp:lastModifiedBy>
  <cp:revision>78</cp:revision>
  <dcterms:created xsi:type="dcterms:W3CDTF">2023-10-29T16:54:17Z</dcterms:created>
  <dcterms:modified xsi:type="dcterms:W3CDTF">2025-11-15T16:25:39Z</dcterms:modified>
</cp:coreProperties>
</file>