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0" r:id="rId5"/>
    <p:sldId id="281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26312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6F66F-D5B1-40D3-80BF-8E57375AE1A0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393D-BCFB-4C6F-82F7-2E5E92814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47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872608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290976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178778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710343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6F66F-D5B1-40D3-80BF-8E57375AE1A0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393D-BCFB-4C6F-82F7-2E5E92814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655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6F66F-D5B1-40D3-80BF-8E57375AE1A0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393D-BCFB-4C6F-82F7-2E5E92814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42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6F66F-D5B1-40D3-80BF-8E57375AE1A0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393D-BCFB-4C6F-82F7-2E5E92814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15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6F66F-D5B1-40D3-80BF-8E57375AE1A0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393D-BCFB-4C6F-82F7-2E5E92814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619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29103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6F66F-D5B1-40D3-80BF-8E57375AE1A0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F393D-BCFB-4C6F-82F7-2E5E92814323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0129239" y="1715"/>
            <a:ext cx="2054530" cy="104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61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676" y="1055715"/>
            <a:ext cx="9144000" cy="163128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Цифровая </a:t>
            </a:r>
            <a:r>
              <a:rPr lang="ru-RU" b="1" dirty="0" err="1"/>
              <a:t>нейропедагогика</a:t>
            </a:r>
            <a:r>
              <a:rPr lang="ru-RU" b="1" dirty="0"/>
              <a:t> в практике преподавания РКИ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023360"/>
            <a:ext cx="9144000" cy="1234439"/>
          </a:xfrm>
        </p:spPr>
        <p:txBody>
          <a:bodyPr/>
          <a:lstStyle/>
          <a:p>
            <a:endParaRPr lang="ru-RU" dirty="0"/>
          </a:p>
          <a:p>
            <a:r>
              <a:rPr lang="ru-RU" dirty="0"/>
              <a:t>Ермолаева Жаннетта Евгеньевна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D06B58-A383-412D-9DCE-33F9294BC032}"/>
              </a:ext>
            </a:extLst>
          </p:cNvPr>
          <p:cNvSpPr txBox="1"/>
          <p:nvPr/>
        </p:nvSpPr>
        <p:spPr>
          <a:xfrm>
            <a:off x="2242358" y="2822858"/>
            <a:ext cx="785760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i="1" dirty="0"/>
              <a:t>Как сделать онлайн-обучение русскому языку эффективным, индивидуальным и эмоционально безопасным</a:t>
            </a:r>
          </a:p>
        </p:txBody>
      </p:sp>
    </p:spTree>
    <p:extLst>
      <p:ext uri="{BB962C8B-B14F-4D97-AF65-F5344CB8AC3E}">
        <p14:creationId xmlns:p14="http://schemas.microsoft.com/office/powerpoint/2010/main" val="13263671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Почему и зачем?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При рассмотрении явления индикаторов тона важнее всего обозначить причину его возникновения, поскольку раньше функция интонации успешно выполнялась рядом средств: искажённой пунктуацией и орфографией, а также смайликами и </a:t>
            </a:r>
            <a:r>
              <a:rPr lang="ru-RU" dirty="0" err="1"/>
              <a:t>эмоджи</a:t>
            </a:r>
            <a:r>
              <a:rPr lang="ru-RU" dirty="0"/>
              <a:t> – сочетанием картинок и смайликов. </a:t>
            </a:r>
          </a:p>
          <a:p>
            <a:pPr marL="0" indent="0">
              <a:buNone/>
            </a:pPr>
            <a:r>
              <a:rPr lang="ru-RU" dirty="0"/>
              <a:t>Основная проблема заключается в неоднозначности </a:t>
            </a:r>
            <a:r>
              <a:rPr lang="ru-RU" dirty="0" err="1"/>
              <a:t>эмоджи</a:t>
            </a:r>
            <a:r>
              <a:rPr lang="ru-RU" dirty="0"/>
              <a:t> как условного языкового знака. В силу ряда причин, таких как разное визуальное отображение </a:t>
            </a:r>
            <a:r>
              <a:rPr lang="ru-RU" dirty="0" err="1"/>
              <a:t>эмоджи</a:t>
            </a:r>
            <a:r>
              <a:rPr lang="ru-RU" dirty="0"/>
              <a:t> на разных устройствах, возрастных и национальных различий собеседников или контекста отдельно взятой ситуации  один и тот же знак может быть воспринят по-разному. </a:t>
            </a:r>
          </a:p>
          <a:p>
            <a:pPr marL="0" indent="0">
              <a:buNone/>
            </a:pPr>
            <a:r>
              <a:rPr lang="ru-RU" dirty="0"/>
              <a:t>Так же верное прочтение интонации усложняет участившееся ироничное использование тех или иных </a:t>
            </a:r>
            <a:r>
              <a:rPr lang="ru-RU" dirty="0" err="1"/>
              <a:t>эмоджи</a:t>
            </a:r>
            <a:r>
              <a:rPr lang="ru-RU" dirty="0"/>
              <a:t>. В конечном итоге искажение исходного значения усложнило интернет-коммуникацию для многих пользователей, в частности	–	для	тревожных людей. </a:t>
            </a:r>
          </a:p>
        </p:txBody>
      </p:sp>
    </p:spTree>
    <p:extLst>
      <p:ext uri="{BB962C8B-B14F-4D97-AF65-F5344CB8AC3E}">
        <p14:creationId xmlns:p14="http://schemas.microsoft.com/office/powerpoint/2010/main" val="2143753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9291039" cy="1009651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Цифровая эмпатия в онлайн-уроках РКИ</a:t>
            </a:r>
            <a:br>
              <a:rPr lang="ru-RU" dirty="0"/>
            </a:br>
            <a:r>
              <a:rPr lang="ru-RU" dirty="0"/>
              <a:t>Как формировать?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36865"/>
            <a:ext cx="10515600" cy="4240098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Активное слушание через текст (реакция на нюансы, уточнения, поддержка)</a:t>
            </a:r>
          </a:p>
          <a:p>
            <a:r>
              <a:rPr lang="ru-RU" dirty="0"/>
              <a:t>Использование эмодзи, пунктуации, CAPS и индикаторы тона для передачи интонации</a:t>
            </a:r>
          </a:p>
          <a:p>
            <a:r>
              <a:rPr lang="ru-RU" dirty="0"/>
              <a:t>Уважение к культурным и языковым различиям в обсуждениях</a:t>
            </a:r>
          </a:p>
          <a:p>
            <a:r>
              <a:rPr lang="ru-RU" dirty="0"/>
              <a:t>Технологии: боты для анализа эмоционального тона сообщений (например, @autentik_toximetr_bot)</a:t>
            </a:r>
          </a:p>
        </p:txBody>
      </p:sp>
    </p:spTree>
    <p:extLst>
      <p:ext uri="{BB962C8B-B14F-4D97-AF65-F5344CB8AC3E}">
        <p14:creationId xmlns:p14="http://schemas.microsoft.com/office/powerpoint/2010/main" val="1668888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Рекомендации преподавателям РКИ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Разбивайте материал на микроблоки с ясной структурой и сопровождением. </a:t>
            </a:r>
          </a:p>
          <a:p>
            <a:r>
              <a:rPr lang="ru-RU" dirty="0"/>
              <a:t>Используйте эмоциональные триггеры: истории, мемы, персонажи. Не увлекайтесь </a:t>
            </a:r>
            <a:r>
              <a:rPr lang="ru-RU" dirty="0" err="1"/>
              <a:t>сторителлингом</a:t>
            </a:r>
            <a:r>
              <a:rPr lang="ru-RU" dirty="0"/>
              <a:t>, если не готовы пройти путь вместе с учеником. </a:t>
            </a:r>
          </a:p>
          <a:p>
            <a:r>
              <a:rPr lang="ru-RU" dirty="0"/>
              <a:t>Внедряйте асинхронные форматы с гибкими дедлайнами</a:t>
            </a:r>
          </a:p>
          <a:p>
            <a:r>
              <a:rPr lang="ru-RU" dirty="0"/>
              <a:t>Обеспечьте визуальную и звуковую поддержку</a:t>
            </a:r>
          </a:p>
          <a:p>
            <a:r>
              <a:rPr lang="ru-RU" dirty="0"/>
              <a:t>Регулярно собирайте «цифровой след» для персонализации</a:t>
            </a:r>
          </a:p>
        </p:txBody>
      </p:sp>
    </p:spTree>
    <p:extLst>
      <p:ext uri="{BB962C8B-B14F-4D97-AF65-F5344CB8AC3E}">
        <p14:creationId xmlns:p14="http://schemas.microsoft.com/office/powerpoint/2010/main" val="3737984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Будущее цифровой нейропедагогики в РКИ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Интеграция </a:t>
            </a:r>
            <a:r>
              <a:rPr lang="ru-RU" dirty="0" err="1"/>
              <a:t>нейроинтерфейсов</a:t>
            </a:r>
            <a:r>
              <a:rPr lang="ru-RU" dirty="0"/>
              <a:t> (</a:t>
            </a:r>
            <a:r>
              <a:rPr lang="ru-RU" dirty="0" err="1"/>
              <a:t>eye-tracking</a:t>
            </a:r>
            <a:r>
              <a:rPr lang="ru-RU" dirty="0"/>
              <a:t>, ЭЭГ)</a:t>
            </a:r>
          </a:p>
          <a:p>
            <a:r>
              <a:rPr lang="ru-RU" dirty="0"/>
              <a:t>ИИ-аватары с эмоциональным распознаванием</a:t>
            </a:r>
          </a:p>
          <a:p>
            <a:r>
              <a:rPr lang="ru-RU" dirty="0"/>
              <a:t>Глобальные </a:t>
            </a:r>
            <a:r>
              <a:rPr lang="ru-RU" dirty="0" err="1"/>
              <a:t>нейропрофили</a:t>
            </a:r>
            <a:r>
              <a:rPr lang="ru-RU" dirty="0"/>
              <a:t> учащихся для адаптации программ</a:t>
            </a:r>
          </a:p>
          <a:p>
            <a:r>
              <a:rPr lang="ru-RU" dirty="0"/>
              <a:t>Этические стандарты работы с цифровыми следами</a:t>
            </a:r>
          </a:p>
        </p:txBody>
      </p:sp>
    </p:spTree>
    <p:extLst>
      <p:ext uri="{BB962C8B-B14F-4D97-AF65-F5344CB8AC3E}">
        <p14:creationId xmlns:p14="http://schemas.microsoft.com/office/powerpoint/2010/main" val="2968089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Выводы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Цифровая </a:t>
            </a:r>
            <a:r>
              <a:rPr lang="ru-RU" dirty="0" err="1"/>
              <a:t>нейропедагогика</a:t>
            </a:r>
            <a:r>
              <a:rPr lang="ru-RU" dirty="0"/>
              <a:t> — не просто «онлайн-курсы», а</a:t>
            </a:r>
          </a:p>
          <a:p>
            <a:pPr marL="0" indent="0">
              <a:buNone/>
            </a:pPr>
            <a:r>
              <a:rPr lang="ru-RU" dirty="0"/>
              <a:t>→ осознанное проектирование образовательной среды на основе знаний о мозге.</a:t>
            </a:r>
          </a:p>
          <a:p>
            <a:pPr marL="0" indent="0">
              <a:buNone/>
            </a:pPr>
            <a:r>
              <a:rPr lang="ru-RU" dirty="0"/>
              <a:t>Для РКИ это означает:</a:t>
            </a:r>
          </a:p>
          <a:p>
            <a:pPr marL="0" indent="0">
              <a:buNone/>
            </a:pPr>
            <a:r>
              <a:rPr lang="ru-RU" dirty="0"/>
              <a:t>• комфорт</a:t>
            </a:r>
          </a:p>
          <a:p>
            <a:pPr marL="0" indent="0">
              <a:buNone/>
            </a:pPr>
            <a:r>
              <a:rPr lang="ru-RU" dirty="0"/>
              <a:t>• мотивацию</a:t>
            </a:r>
          </a:p>
          <a:p>
            <a:pPr marL="0" indent="0">
              <a:buNone/>
            </a:pPr>
            <a:r>
              <a:rPr lang="ru-RU" dirty="0"/>
              <a:t>• живую речь</a:t>
            </a:r>
          </a:p>
          <a:p>
            <a:pPr marL="0" indent="0">
              <a:buNone/>
            </a:pPr>
            <a:r>
              <a:rPr lang="ru-RU" dirty="0"/>
              <a:t>• и уважение к нейроразнообразию</a:t>
            </a:r>
          </a:p>
        </p:txBody>
      </p:sp>
    </p:spTree>
    <p:extLst>
      <p:ext uri="{BB962C8B-B14F-4D97-AF65-F5344CB8AC3E}">
        <p14:creationId xmlns:p14="http://schemas.microsoft.com/office/powerpoint/2010/main" val="385649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Спасибо за внимание! 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82C9687-B41D-4BE5-927A-3885BF3E53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7781" y="1690688"/>
            <a:ext cx="3390423" cy="3974091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AAD8C0-2324-45FC-A2B2-FC2B2884C01F}"/>
              </a:ext>
            </a:extLst>
          </p:cNvPr>
          <p:cNvSpPr txBox="1"/>
          <p:nvPr/>
        </p:nvSpPr>
        <p:spPr>
          <a:xfrm>
            <a:off x="5128953" y="2427317"/>
            <a:ext cx="63509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Подробнее ознакомиться с Цифровой </a:t>
            </a:r>
            <a:r>
              <a:rPr lang="ru-RU" b="1" dirty="0" err="1"/>
              <a:t>Нейропедагогикой</a:t>
            </a:r>
            <a:r>
              <a:rPr lang="ru-RU" b="1" dirty="0"/>
              <a:t>: 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Ермолаева, Ж. Е. Цифровая </a:t>
            </a:r>
            <a:r>
              <a:rPr lang="ru-RU" dirty="0" err="1"/>
              <a:t>нейропедагогика</a:t>
            </a:r>
            <a:r>
              <a:rPr lang="ru-RU" dirty="0"/>
              <a:t> - к постановке вопроса / Ж. Е. Ермолаева // Культура и безопасность. – 2025. – № 2. – С. 47-55. – DOI 10.25257/KB.2025.2.47-55. – EDN TULMQF.</a:t>
            </a:r>
          </a:p>
        </p:txBody>
      </p:sp>
    </p:spTree>
    <p:extLst>
      <p:ext uri="{BB962C8B-B14F-4D97-AF65-F5344CB8AC3E}">
        <p14:creationId xmlns:p14="http://schemas.microsoft.com/office/powerpoint/2010/main" val="2038206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Что такое цифровая </a:t>
            </a:r>
            <a:r>
              <a:rPr lang="ru-RU" b="1" dirty="0" err="1"/>
              <a:t>нейропедагогика</a:t>
            </a:r>
            <a:r>
              <a:rPr lang="ru-RU" b="1" dirty="0"/>
              <a:t>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Междисциплинарное направление на стыке: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нейронаук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• педагогики</a:t>
            </a:r>
          </a:p>
          <a:p>
            <a:pPr marL="0" indent="0">
              <a:buNone/>
            </a:pPr>
            <a:r>
              <a:rPr lang="ru-RU" dirty="0"/>
              <a:t>• когнитивной психологии</a:t>
            </a:r>
          </a:p>
          <a:p>
            <a:pPr marL="0" indent="0">
              <a:buNone/>
            </a:pPr>
            <a:r>
              <a:rPr lang="ru-RU" dirty="0"/>
              <a:t>• цифровых технологий</a:t>
            </a:r>
            <a:endParaRPr lang="en-US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Цель: научиться обучать с учётом нейрофизиологических особенностей мозга в цифровой среде</a:t>
            </a:r>
          </a:p>
        </p:txBody>
      </p:sp>
    </p:spTree>
    <p:extLst>
      <p:ext uri="{BB962C8B-B14F-4D97-AF65-F5344CB8AC3E}">
        <p14:creationId xmlns:p14="http://schemas.microsoft.com/office/powerpoint/2010/main" val="932921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Почему это важно для РКИ?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Современные студенты — цифровые </a:t>
            </a:r>
            <a:r>
              <a:rPr lang="ru-RU" dirty="0" err="1"/>
              <a:t>нативы</a:t>
            </a:r>
            <a:r>
              <a:rPr lang="ru-RU" dirty="0"/>
              <a:t> или «нейроотличные» учащиеся.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Русский язык как иностранный требует интенсивной работы с:</a:t>
            </a:r>
          </a:p>
          <a:p>
            <a:pPr marL="0" indent="0">
              <a:buNone/>
            </a:pPr>
            <a:r>
              <a:rPr lang="ru-RU" dirty="0"/>
              <a:t>• фонетикой</a:t>
            </a:r>
          </a:p>
          <a:p>
            <a:pPr marL="0" indent="0">
              <a:buNone/>
            </a:pPr>
            <a:r>
              <a:rPr lang="ru-RU" dirty="0"/>
              <a:t>• грамматикой</a:t>
            </a:r>
          </a:p>
          <a:p>
            <a:pPr marL="0" indent="0">
              <a:buNone/>
            </a:pPr>
            <a:r>
              <a:rPr lang="ru-RU" dirty="0"/>
              <a:t>• эмоциональной окраской речи</a:t>
            </a:r>
          </a:p>
          <a:p>
            <a:pPr marL="0" indent="0">
              <a:buNone/>
            </a:pPr>
            <a:r>
              <a:rPr lang="ru-RU" dirty="0"/>
              <a:t>Онлайн-среда лишает привычной сенсорной и эмоциональной «привязки» → нужна </a:t>
            </a:r>
            <a:r>
              <a:rPr lang="ru-RU" dirty="0" err="1"/>
              <a:t>нейроэкологичная</a:t>
            </a:r>
            <a:r>
              <a:rPr lang="ru-RU" dirty="0"/>
              <a:t> замена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4143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EB7C8ED1-DB15-40C4-8A19-52D3589B19E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3396957" y="851885"/>
            <a:ext cx="4756847" cy="4754106"/>
          </a:xfrm>
          <a:prstGeom prst="rect">
            <a:avLst/>
          </a:prstGeom>
        </p:spPr>
      </p:pic>
      <p:sp>
        <p:nvSpPr>
          <p:cNvPr id="5" name="Овал 4">
            <a:extLst>
              <a:ext uri="{FF2B5EF4-FFF2-40B4-BE49-F238E27FC236}">
                <a16:creationId xmlns:a16="http://schemas.microsoft.com/office/drawing/2014/main" id="{45F40429-C8AE-4583-81BB-8277CA394F41}"/>
              </a:ext>
            </a:extLst>
          </p:cNvPr>
          <p:cNvSpPr/>
          <p:nvPr/>
        </p:nvSpPr>
        <p:spPr>
          <a:xfrm>
            <a:off x="5581997" y="3388179"/>
            <a:ext cx="349135" cy="3823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/>
              <a:t>4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E0E9F34B-23F9-4118-8DD3-AE13AE36953A}"/>
              </a:ext>
            </a:extLst>
          </p:cNvPr>
          <p:cNvSpPr/>
          <p:nvPr/>
        </p:nvSpPr>
        <p:spPr>
          <a:xfrm>
            <a:off x="5550938" y="4546196"/>
            <a:ext cx="448887" cy="2493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/>
              <a:t>1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537E64FE-ADE2-411E-8888-483F30310533}"/>
              </a:ext>
            </a:extLst>
          </p:cNvPr>
          <p:cNvSpPr/>
          <p:nvPr/>
        </p:nvSpPr>
        <p:spPr>
          <a:xfrm>
            <a:off x="7104613" y="2535173"/>
            <a:ext cx="440575" cy="6578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/>
              <a:t>6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37B7B790-AF71-48D2-AADA-9D6F889143DA}"/>
              </a:ext>
            </a:extLst>
          </p:cNvPr>
          <p:cNvSpPr/>
          <p:nvPr/>
        </p:nvSpPr>
        <p:spPr>
          <a:xfrm>
            <a:off x="4197928" y="4147374"/>
            <a:ext cx="349135" cy="3184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/>
              <a:t>2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E3DF9D58-F69F-43E7-B8E1-6A5099812C74}"/>
              </a:ext>
            </a:extLst>
          </p:cNvPr>
          <p:cNvSpPr/>
          <p:nvPr/>
        </p:nvSpPr>
        <p:spPr>
          <a:xfrm>
            <a:off x="3985954" y="3069699"/>
            <a:ext cx="349135" cy="3184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/>
              <a:t>3</a:t>
            </a: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7BF91946-3BA8-4AFA-B83F-2D5065768378}"/>
              </a:ext>
            </a:extLst>
          </p:cNvPr>
          <p:cNvSpPr/>
          <p:nvPr/>
        </p:nvSpPr>
        <p:spPr>
          <a:xfrm>
            <a:off x="4343401" y="1906866"/>
            <a:ext cx="349135" cy="3184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/>
              <a:t>5</a:t>
            </a:r>
          </a:p>
        </p:txBody>
      </p: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A33971BF-234E-40BF-BF1B-976607B2DFD9}"/>
              </a:ext>
            </a:extLst>
          </p:cNvPr>
          <p:cNvCxnSpPr>
            <a:cxnSpLocks/>
          </p:cNvCxnSpPr>
          <p:nvPr/>
        </p:nvCxnSpPr>
        <p:spPr>
          <a:xfrm flipV="1">
            <a:off x="5785657" y="5012575"/>
            <a:ext cx="0" cy="947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D1F6D60-F082-4BDE-9A2D-0FDF7A2F97C7}"/>
              </a:ext>
            </a:extLst>
          </p:cNvPr>
          <p:cNvSpPr txBox="1"/>
          <p:nvPr/>
        </p:nvSpPr>
        <p:spPr>
          <a:xfrm>
            <a:off x="4197927" y="5960226"/>
            <a:ext cx="2622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Зрительный центр</a:t>
            </a:r>
          </a:p>
        </p:txBody>
      </p: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A0824F06-5158-48DF-B1E5-5FE788854D30}"/>
              </a:ext>
            </a:extLst>
          </p:cNvPr>
          <p:cNvCxnSpPr>
            <a:cxnSpLocks/>
          </p:cNvCxnSpPr>
          <p:nvPr/>
        </p:nvCxnSpPr>
        <p:spPr>
          <a:xfrm>
            <a:off x="2319251" y="4147373"/>
            <a:ext cx="1878676" cy="117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D5C3C87-71FC-4346-88AB-59D9EA0F651A}"/>
              </a:ext>
            </a:extLst>
          </p:cNvPr>
          <p:cNvSpPr txBox="1"/>
          <p:nvPr/>
        </p:nvSpPr>
        <p:spPr>
          <a:xfrm>
            <a:off x="581892" y="3622719"/>
            <a:ext cx="21197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Анализатор. Графема соотносится с фонемой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05EFB85-A06B-4DEB-A3DA-FBCC09FA809D}"/>
              </a:ext>
            </a:extLst>
          </p:cNvPr>
          <p:cNvSpPr txBox="1"/>
          <p:nvPr/>
        </p:nvSpPr>
        <p:spPr>
          <a:xfrm>
            <a:off x="648125" y="2654377"/>
            <a:ext cx="2453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Объединение букв и слияние в слоги</a:t>
            </a:r>
          </a:p>
        </p:txBody>
      </p: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215A497F-580B-4DBD-88C7-B6E8DFAED3BC}"/>
              </a:ext>
            </a:extLst>
          </p:cNvPr>
          <p:cNvCxnSpPr/>
          <p:nvPr/>
        </p:nvCxnSpPr>
        <p:spPr>
          <a:xfrm>
            <a:off x="2859579" y="3069699"/>
            <a:ext cx="1126375" cy="203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8E73165E-8940-4648-9338-1BD9AD5DCA19}"/>
              </a:ext>
            </a:extLst>
          </p:cNvPr>
          <p:cNvCxnSpPr>
            <a:cxnSpLocks/>
          </p:cNvCxnSpPr>
          <p:nvPr/>
        </p:nvCxnSpPr>
        <p:spPr>
          <a:xfrm flipH="1" flipV="1">
            <a:off x="5931132" y="3653844"/>
            <a:ext cx="3744885" cy="10850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F2F859A8-3E3F-41CD-98E7-54AEA6BA8016}"/>
              </a:ext>
            </a:extLst>
          </p:cNvPr>
          <p:cNvSpPr txBox="1"/>
          <p:nvPr/>
        </p:nvSpPr>
        <p:spPr>
          <a:xfrm>
            <a:off x="9537873" y="4261355"/>
            <a:ext cx="20969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Двигательный центр. Проговаривание</a:t>
            </a:r>
          </a:p>
        </p:txBody>
      </p: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DBC06111-C849-4271-97F8-70B76FD821DB}"/>
              </a:ext>
            </a:extLst>
          </p:cNvPr>
          <p:cNvCxnSpPr>
            <a:cxnSpLocks/>
          </p:cNvCxnSpPr>
          <p:nvPr/>
        </p:nvCxnSpPr>
        <p:spPr>
          <a:xfrm>
            <a:off x="2119746" y="1280161"/>
            <a:ext cx="2219499" cy="684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A7079C2-A21A-4D4B-B0C7-E51385C8AE52}"/>
              </a:ext>
            </a:extLst>
          </p:cNvPr>
          <p:cNvSpPr txBox="1"/>
          <p:nvPr/>
        </p:nvSpPr>
        <p:spPr>
          <a:xfrm>
            <a:off x="408215" y="875829"/>
            <a:ext cx="22934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Распознавание слова</a:t>
            </a:r>
          </a:p>
        </p:txBody>
      </p: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E53F1C60-23E6-46C3-8C7D-9CC70A4D97DB}"/>
              </a:ext>
            </a:extLst>
          </p:cNvPr>
          <p:cNvCxnSpPr>
            <a:cxnSpLocks/>
          </p:cNvCxnSpPr>
          <p:nvPr/>
        </p:nvCxnSpPr>
        <p:spPr>
          <a:xfrm flipV="1">
            <a:off x="7672647" y="2535173"/>
            <a:ext cx="1620982" cy="332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66A8B0EE-49F5-499A-94AF-B89A6491DC87}"/>
              </a:ext>
            </a:extLst>
          </p:cNvPr>
          <p:cNvSpPr txBox="1"/>
          <p:nvPr/>
        </p:nvSpPr>
        <p:spPr>
          <a:xfrm>
            <a:off x="9217431" y="1906865"/>
            <a:ext cx="2194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Понимание текста. Соотнесение с образом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69A24C5-3EE8-4A1C-B0E4-62879404AEC3}"/>
              </a:ext>
            </a:extLst>
          </p:cNvPr>
          <p:cNvSpPr txBox="1"/>
          <p:nvPr/>
        </p:nvSpPr>
        <p:spPr>
          <a:xfrm>
            <a:off x="2480163" y="190880"/>
            <a:ext cx="6901938" cy="5539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000" b="1" dirty="0"/>
              <a:t>Чтение оффлайн</a:t>
            </a:r>
          </a:p>
        </p:txBody>
      </p:sp>
      <p:sp>
        <p:nvSpPr>
          <p:cNvPr id="11" name="Облачко с текстом: прямоугольное 10">
            <a:extLst>
              <a:ext uri="{FF2B5EF4-FFF2-40B4-BE49-F238E27FC236}">
                <a16:creationId xmlns:a16="http://schemas.microsoft.com/office/drawing/2014/main" id="{8FE4AA5A-62FE-47F1-B368-57AD0D47528F}"/>
              </a:ext>
            </a:extLst>
          </p:cNvPr>
          <p:cNvSpPr/>
          <p:nvPr/>
        </p:nvSpPr>
        <p:spPr>
          <a:xfrm>
            <a:off x="5581996" y="897775"/>
            <a:ext cx="417828" cy="369332"/>
          </a:xfrm>
          <a:prstGeom prst="wedgeRect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000" dirty="0"/>
              <a:t>А</a:t>
            </a:r>
          </a:p>
        </p:txBody>
      </p:sp>
    </p:spTree>
    <p:extLst>
      <p:ext uri="{BB962C8B-B14F-4D97-AF65-F5344CB8AC3E}">
        <p14:creationId xmlns:p14="http://schemas.microsoft.com/office/powerpoint/2010/main" val="3961407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3.7037E-7 L -0.00573 0.505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" y="2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73 0.50509 L -0.11081 0.4493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60" y="-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081 0.44931 L -0.11927 0.3076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0" y="-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927 0.30764 L 0.01719 0.3541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23" y="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19 0.35417 L -0.09089 0.1469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04" y="-10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089 0.14699 L 0.12292 0.2118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90" y="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1" grpId="2" animBg="1"/>
      <p:bldP spid="11" grpId="3" animBg="1"/>
      <p:bldP spid="11" grpId="4" animBg="1"/>
      <p:bldP spid="11" grpId="5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EB7C8ED1-DB15-40C4-8A19-52D3589B19E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3340735" y="835371"/>
            <a:ext cx="4756847" cy="4754106"/>
          </a:xfrm>
          <a:prstGeom prst="rect">
            <a:avLst/>
          </a:prstGeom>
        </p:spPr>
      </p:pic>
      <p:sp>
        <p:nvSpPr>
          <p:cNvPr id="5" name="Овал 4">
            <a:extLst>
              <a:ext uri="{FF2B5EF4-FFF2-40B4-BE49-F238E27FC236}">
                <a16:creationId xmlns:a16="http://schemas.microsoft.com/office/drawing/2014/main" id="{45F40429-C8AE-4583-81BB-8277CA394F41}"/>
              </a:ext>
            </a:extLst>
          </p:cNvPr>
          <p:cNvSpPr/>
          <p:nvPr/>
        </p:nvSpPr>
        <p:spPr>
          <a:xfrm>
            <a:off x="5581997" y="3388179"/>
            <a:ext cx="349135" cy="3823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/>
              <a:t>4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E0E9F34B-23F9-4118-8DD3-AE13AE36953A}"/>
              </a:ext>
            </a:extLst>
          </p:cNvPr>
          <p:cNvSpPr/>
          <p:nvPr/>
        </p:nvSpPr>
        <p:spPr>
          <a:xfrm>
            <a:off x="5550938" y="4546196"/>
            <a:ext cx="448887" cy="2493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/>
              <a:t>1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537E64FE-ADE2-411E-8888-483F30310533}"/>
              </a:ext>
            </a:extLst>
          </p:cNvPr>
          <p:cNvSpPr/>
          <p:nvPr/>
        </p:nvSpPr>
        <p:spPr>
          <a:xfrm>
            <a:off x="7104613" y="2535173"/>
            <a:ext cx="440575" cy="6578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/>
              <a:t>6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37B7B790-AF71-48D2-AADA-9D6F889143DA}"/>
              </a:ext>
            </a:extLst>
          </p:cNvPr>
          <p:cNvSpPr/>
          <p:nvPr/>
        </p:nvSpPr>
        <p:spPr>
          <a:xfrm>
            <a:off x="4197928" y="4147374"/>
            <a:ext cx="349135" cy="3184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/>
              <a:t>2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E3DF9D58-F69F-43E7-B8E1-6A5099812C74}"/>
              </a:ext>
            </a:extLst>
          </p:cNvPr>
          <p:cNvSpPr/>
          <p:nvPr/>
        </p:nvSpPr>
        <p:spPr>
          <a:xfrm>
            <a:off x="3985954" y="3069699"/>
            <a:ext cx="349135" cy="3184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/>
              <a:t>3</a:t>
            </a: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7BF91946-3BA8-4AFA-B83F-2D5065768378}"/>
              </a:ext>
            </a:extLst>
          </p:cNvPr>
          <p:cNvSpPr/>
          <p:nvPr/>
        </p:nvSpPr>
        <p:spPr>
          <a:xfrm>
            <a:off x="4343401" y="1906866"/>
            <a:ext cx="349135" cy="3184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/>
              <a:t>5</a:t>
            </a:r>
          </a:p>
        </p:txBody>
      </p: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A33971BF-234E-40BF-BF1B-976607B2DFD9}"/>
              </a:ext>
            </a:extLst>
          </p:cNvPr>
          <p:cNvCxnSpPr>
            <a:cxnSpLocks/>
          </p:cNvCxnSpPr>
          <p:nvPr/>
        </p:nvCxnSpPr>
        <p:spPr>
          <a:xfrm flipV="1">
            <a:off x="5785657" y="5012575"/>
            <a:ext cx="0" cy="947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D1F6D60-F082-4BDE-9A2D-0FDF7A2F97C7}"/>
              </a:ext>
            </a:extLst>
          </p:cNvPr>
          <p:cNvSpPr txBox="1"/>
          <p:nvPr/>
        </p:nvSpPr>
        <p:spPr>
          <a:xfrm>
            <a:off x="4692535" y="5960226"/>
            <a:ext cx="2128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Зрительный центр</a:t>
            </a:r>
          </a:p>
        </p:txBody>
      </p: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A0824F06-5158-48DF-B1E5-5FE788854D30}"/>
              </a:ext>
            </a:extLst>
          </p:cNvPr>
          <p:cNvCxnSpPr>
            <a:cxnSpLocks/>
          </p:cNvCxnSpPr>
          <p:nvPr/>
        </p:nvCxnSpPr>
        <p:spPr>
          <a:xfrm>
            <a:off x="2319251" y="4147373"/>
            <a:ext cx="1878676" cy="117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D5C3C87-71FC-4346-88AB-59D9EA0F651A}"/>
              </a:ext>
            </a:extLst>
          </p:cNvPr>
          <p:cNvSpPr txBox="1"/>
          <p:nvPr/>
        </p:nvSpPr>
        <p:spPr>
          <a:xfrm>
            <a:off x="521173" y="3667978"/>
            <a:ext cx="21197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Анализатор. Графема соотносится с фонемой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05EFB85-A06B-4DEB-A3DA-FBCC09FA809D}"/>
              </a:ext>
            </a:extLst>
          </p:cNvPr>
          <p:cNvSpPr txBox="1"/>
          <p:nvPr/>
        </p:nvSpPr>
        <p:spPr>
          <a:xfrm>
            <a:off x="773523" y="2637917"/>
            <a:ext cx="2387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Объединение букв и слияние в слоги</a:t>
            </a:r>
          </a:p>
        </p:txBody>
      </p: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215A497F-580B-4DBD-88C7-B6E8DFAED3BC}"/>
              </a:ext>
            </a:extLst>
          </p:cNvPr>
          <p:cNvCxnSpPr/>
          <p:nvPr/>
        </p:nvCxnSpPr>
        <p:spPr>
          <a:xfrm>
            <a:off x="2859579" y="3069699"/>
            <a:ext cx="1126375" cy="203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8E73165E-8940-4648-9338-1BD9AD5DCA19}"/>
              </a:ext>
            </a:extLst>
          </p:cNvPr>
          <p:cNvCxnSpPr>
            <a:cxnSpLocks/>
          </p:cNvCxnSpPr>
          <p:nvPr/>
        </p:nvCxnSpPr>
        <p:spPr>
          <a:xfrm flipH="1" flipV="1">
            <a:off x="5931132" y="3653844"/>
            <a:ext cx="3744885" cy="10850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F2F859A8-3E3F-41CD-98E7-54AEA6BA8016}"/>
              </a:ext>
            </a:extLst>
          </p:cNvPr>
          <p:cNvSpPr txBox="1"/>
          <p:nvPr/>
        </p:nvSpPr>
        <p:spPr>
          <a:xfrm>
            <a:off x="9606565" y="4209222"/>
            <a:ext cx="20283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Двигательный центр. Проговаривание</a:t>
            </a:r>
          </a:p>
        </p:txBody>
      </p: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DBC06111-C849-4271-97F8-70B76FD821DB}"/>
              </a:ext>
            </a:extLst>
          </p:cNvPr>
          <p:cNvCxnSpPr>
            <a:cxnSpLocks/>
          </p:cNvCxnSpPr>
          <p:nvPr/>
        </p:nvCxnSpPr>
        <p:spPr>
          <a:xfrm>
            <a:off x="2119746" y="1280161"/>
            <a:ext cx="2219499" cy="684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A7079C2-A21A-4D4B-B0C7-E51385C8AE52}"/>
              </a:ext>
            </a:extLst>
          </p:cNvPr>
          <p:cNvSpPr txBox="1"/>
          <p:nvPr/>
        </p:nvSpPr>
        <p:spPr>
          <a:xfrm>
            <a:off x="864524" y="875829"/>
            <a:ext cx="18371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Распознавание слова</a:t>
            </a:r>
          </a:p>
        </p:txBody>
      </p: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E53F1C60-23E6-46C3-8C7D-9CC70A4D97DB}"/>
              </a:ext>
            </a:extLst>
          </p:cNvPr>
          <p:cNvCxnSpPr>
            <a:cxnSpLocks/>
          </p:cNvCxnSpPr>
          <p:nvPr/>
        </p:nvCxnSpPr>
        <p:spPr>
          <a:xfrm flipV="1">
            <a:off x="7672647" y="2535173"/>
            <a:ext cx="1620982" cy="332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66A8B0EE-49F5-499A-94AF-B89A6491DC87}"/>
              </a:ext>
            </a:extLst>
          </p:cNvPr>
          <p:cNvSpPr txBox="1"/>
          <p:nvPr/>
        </p:nvSpPr>
        <p:spPr>
          <a:xfrm>
            <a:off x="9217431" y="1906865"/>
            <a:ext cx="2194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Понимание текста. Соотнесение с образом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69A24C5-3EE8-4A1C-B0E4-62879404AEC3}"/>
              </a:ext>
            </a:extLst>
          </p:cNvPr>
          <p:cNvSpPr txBox="1"/>
          <p:nvPr/>
        </p:nvSpPr>
        <p:spPr>
          <a:xfrm>
            <a:off x="1759925" y="110542"/>
            <a:ext cx="7546916" cy="5539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000" b="1" dirty="0"/>
              <a:t>Чтение с экрана</a:t>
            </a:r>
          </a:p>
        </p:txBody>
      </p:sp>
      <p:sp>
        <p:nvSpPr>
          <p:cNvPr id="11" name="Облачко с текстом: прямоугольное 10">
            <a:extLst>
              <a:ext uri="{FF2B5EF4-FFF2-40B4-BE49-F238E27FC236}">
                <a16:creationId xmlns:a16="http://schemas.microsoft.com/office/drawing/2014/main" id="{8FE4AA5A-62FE-47F1-B368-57AD0D47528F}"/>
              </a:ext>
            </a:extLst>
          </p:cNvPr>
          <p:cNvSpPr/>
          <p:nvPr/>
        </p:nvSpPr>
        <p:spPr>
          <a:xfrm>
            <a:off x="5581996" y="897775"/>
            <a:ext cx="417828" cy="369332"/>
          </a:xfrm>
          <a:prstGeom prst="wedgeRect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000" dirty="0"/>
              <a:t>А</a:t>
            </a:r>
          </a:p>
        </p:txBody>
      </p:sp>
    </p:spTree>
    <p:extLst>
      <p:ext uri="{BB962C8B-B14F-4D97-AF65-F5344CB8AC3E}">
        <p14:creationId xmlns:p14="http://schemas.microsoft.com/office/powerpoint/2010/main" val="329867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3.7037E-7 L -0.00573 0.505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" y="2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73 0.50509 L -0.11081 0.4493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60" y="-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08 0.44931 L 0.01719 0.3541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65" y="-37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088 0.147 L 0.01719 0.3541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1" y="103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19 0.35417 L -0.09089 0.1469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04" y="-10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089 0.14699 L 0.12292 0.2118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90" y="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1" grpId="2" animBg="1"/>
      <p:bldP spid="11" grpId="3" animBg="1"/>
      <p:bldP spid="11" grpId="4" animBg="1"/>
      <p:bldP spid="11" grpId="5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9291039" cy="1081261"/>
          </a:xfrm>
        </p:spPr>
        <p:txBody>
          <a:bodyPr>
            <a:normAutofit fontScale="90000"/>
          </a:bodyPr>
          <a:lstStyle/>
          <a:p>
            <a:pPr algn="ctr"/>
            <a:br>
              <a:rPr lang="ru-RU" b="1" dirty="0"/>
            </a:br>
            <a:r>
              <a:rPr lang="ru-RU" b="1" dirty="0"/>
              <a:t>Ключевые принципы цифровой нейропедагогики в РКИ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19497"/>
            <a:ext cx="10515600" cy="3957465"/>
          </a:xfrm>
        </p:spPr>
        <p:txBody>
          <a:bodyPr/>
          <a:lstStyle/>
          <a:p>
            <a:r>
              <a:rPr lang="ru-RU" dirty="0"/>
              <a:t>Индивидуализация на основе когнитивного профиля (</a:t>
            </a:r>
            <a:r>
              <a:rPr lang="ru-RU" dirty="0" err="1"/>
              <a:t>нормотипичный</a:t>
            </a:r>
            <a:r>
              <a:rPr lang="ru-RU" dirty="0"/>
              <a:t> / нейроотличный)</a:t>
            </a:r>
          </a:p>
          <a:p>
            <a:r>
              <a:rPr lang="ru-RU" dirty="0"/>
              <a:t>Психологическое якорение: связь цифрового контента с эмоциями, ощущениями, образами</a:t>
            </a:r>
          </a:p>
          <a:p>
            <a:r>
              <a:rPr lang="ru-RU" dirty="0"/>
              <a:t>Развитие цифровой эмпатии — компенсация отсутствия </a:t>
            </a:r>
            <a:r>
              <a:rPr lang="ru-RU" dirty="0" err="1"/>
              <a:t>невербалики</a:t>
            </a:r>
            <a:endParaRPr lang="ru-RU" dirty="0"/>
          </a:p>
          <a:p>
            <a:r>
              <a:rPr lang="ru-RU" b="1" dirty="0"/>
              <a:t>Поддержка когнитивного здоровья (уровень стресса, внимание, утомляемость)</a:t>
            </a:r>
          </a:p>
        </p:txBody>
      </p:sp>
    </p:spTree>
    <p:extLst>
      <p:ext uri="{BB962C8B-B14F-4D97-AF65-F5344CB8AC3E}">
        <p14:creationId xmlns:p14="http://schemas.microsoft.com/office/powerpoint/2010/main" val="3276960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Асинхронное обучение — выбор современного поколения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97644C83-7BAF-45F1-A893-47B816194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091349"/>
              </p:ext>
            </p:extLst>
          </p:nvPr>
        </p:nvGraphicFramePr>
        <p:xfrm>
          <a:off x="1088967" y="1903615"/>
          <a:ext cx="9385070" cy="3532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2535">
                  <a:extLst>
                    <a:ext uri="{9D8B030D-6E8A-4147-A177-3AD203B41FA5}">
                      <a16:colId xmlns:a16="http://schemas.microsoft.com/office/drawing/2014/main" val="2555342450"/>
                    </a:ext>
                  </a:extLst>
                </a:gridCol>
                <a:gridCol w="4692535">
                  <a:extLst>
                    <a:ext uri="{9D8B030D-6E8A-4147-A177-3AD203B41FA5}">
                      <a16:colId xmlns:a16="http://schemas.microsoft.com/office/drawing/2014/main" val="437053341"/>
                    </a:ext>
                  </a:extLst>
                </a:gridCol>
              </a:tblGrid>
              <a:tr h="706582">
                <a:tc>
                  <a:txBody>
                    <a:bodyPr/>
                    <a:lstStyle/>
                    <a:p>
                      <a:r>
                        <a:rPr lang="ru-RU" dirty="0"/>
                        <a:t>Преимущество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Реализация в РКИ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4794340"/>
                  </a:ext>
                </a:extLst>
              </a:tr>
              <a:tr h="706582">
                <a:tc>
                  <a:txBody>
                    <a:bodyPr/>
                    <a:lstStyle/>
                    <a:p>
                      <a:r>
                        <a:rPr lang="ru-RU" dirty="0"/>
                        <a:t>Индивидуальный темп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Короткие видео (3–5 мин) + мини-тесты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708042"/>
                  </a:ext>
                </a:extLst>
              </a:tr>
              <a:tr h="706582">
                <a:tc>
                  <a:txBody>
                    <a:bodyPr/>
                    <a:lstStyle/>
                    <a:p>
                      <a:r>
                        <a:rPr lang="ru-RU" dirty="0"/>
                        <a:t>Визуальная поддержка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Субтитры, инфографика, цветовая разметка грамматики, индикаторы тона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6915"/>
                  </a:ext>
                </a:extLst>
              </a:tr>
              <a:tr h="706582">
                <a:tc>
                  <a:txBody>
                    <a:bodyPr/>
                    <a:lstStyle/>
                    <a:p>
                      <a:r>
                        <a:rPr lang="ru-RU" dirty="0"/>
                        <a:t>Чёткая структура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Пошаговые инструкции, избегание многозначных формулировок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26677"/>
                  </a:ext>
                </a:extLst>
              </a:tr>
              <a:tr h="70658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281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564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Эмоциональное якорение в цифровом РКИ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Эмоционально окрашенный материал запоминается лучше → активация миндалевидного тела</a:t>
            </a:r>
          </a:p>
          <a:p>
            <a:pPr marL="0" indent="0">
              <a:buNone/>
            </a:pPr>
            <a:r>
              <a:rPr lang="ru-RU" dirty="0"/>
              <a:t>Примеры:</a:t>
            </a:r>
          </a:p>
          <a:p>
            <a:pPr marL="0" indent="0">
              <a:buNone/>
            </a:pPr>
            <a:r>
              <a:rPr lang="ru-RU" dirty="0"/>
              <a:t>• Использование мемов и стикеров для передачи интонации</a:t>
            </a:r>
          </a:p>
          <a:p>
            <a:pPr marL="0" indent="0">
              <a:buNone/>
            </a:pPr>
            <a:r>
              <a:rPr lang="ru-RU" dirty="0"/>
              <a:t>• Тематические квесты с личностным сюжетом – тоже внимательно, потому что перебор со </a:t>
            </a:r>
            <a:r>
              <a:rPr lang="ru-RU" dirty="0" err="1"/>
              <a:t>сторителлингом</a:t>
            </a:r>
            <a:r>
              <a:rPr lang="ru-RU" dirty="0"/>
              <a:t> и </a:t>
            </a:r>
            <a:r>
              <a:rPr lang="ru-RU" dirty="0" err="1"/>
              <a:t>отстусвие</a:t>
            </a:r>
            <a:r>
              <a:rPr lang="ru-RU" dirty="0"/>
              <a:t> контроля ведет к провалу. </a:t>
            </a:r>
          </a:p>
          <a:p>
            <a:pPr marL="0" indent="0">
              <a:buNone/>
            </a:pPr>
            <a:r>
              <a:rPr lang="ru-RU" dirty="0"/>
              <a:t>• Аудио- и видеоролики с живыми эмоциями (не «холодные» записи)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5982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Относительно	недавно	 данный ряд (</a:t>
            </a:r>
            <a:r>
              <a:rPr lang="ru-RU" dirty="0" err="1"/>
              <a:t>эмодзи,мемы</a:t>
            </a:r>
            <a:r>
              <a:rPr lang="ru-RU" dirty="0"/>
              <a:t>) пополнился таким явлением как «индикаторы тона»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44931"/>
            <a:ext cx="10515600" cy="4132032"/>
          </a:xfrm>
        </p:spPr>
        <p:txBody>
          <a:bodyPr>
            <a:normAutofit/>
          </a:bodyPr>
          <a:lstStyle/>
          <a:p>
            <a:r>
              <a:rPr lang="ru-RU" dirty="0"/>
              <a:t>Индикаторы тона представляют собой следующую ступень развития текстовых аналогов паралингвистических средств, и представляют собой первой букву подразумеваемой интонации, написанную через наклонную	черту,	которая	ставится	в конце	текста.		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Так,	в	предложении	«I </a:t>
            </a:r>
            <a:r>
              <a:rPr lang="ru-RU" dirty="0" err="1"/>
              <a:t>hate</a:t>
            </a:r>
            <a:r>
              <a:rPr lang="ru-RU" dirty="0"/>
              <a:t> </a:t>
            </a:r>
            <a:r>
              <a:rPr lang="ru-RU" dirty="0" err="1"/>
              <a:t>you</a:t>
            </a:r>
            <a:r>
              <a:rPr lang="ru-RU" dirty="0"/>
              <a:t> /j» («Я тебя ненавижу /j»), /j подразумевает </a:t>
            </a:r>
            <a:r>
              <a:rPr lang="ru-RU" dirty="0" err="1"/>
              <a:t>joke</a:t>
            </a:r>
            <a:r>
              <a:rPr lang="ru-RU" dirty="0"/>
              <a:t>, то есть шутку, передавая недостижимую в текстовом формате интонацию подтрунивания.</a:t>
            </a:r>
          </a:p>
        </p:txBody>
      </p:sp>
    </p:spTree>
    <p:extLst>
      <p:ext uri="{BB962C8B-B14F-4D97-AF65-F5344CB8AC3E}">
        <p14:creationId xmlns:p14="http://schemas.microsoft.com/office/powerpoint/2010/main" val="28382448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1569</TotalTime>
  <Words>782</Words>
  <Application>Microsoft Office PowerPoint</Application>
  <PresentationFormat>Широкоэкранный</PresentationFormat>
  <Paragraphs>104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Цифровая нейропедагогика в практике преподавания РКИ</vt:lpstr>
      <vt:lpstr>Что такое цифровая нейропедагогика?</vt:lpstr>
      <vt:lpstr>Почему это важно для РКИ?</vt:lpstr>
      <vt:lpstr>Презентация PowerPoint</vt:lpstr>
      <vt:lpstr>Презентация PowerPoint</vt:lpstr>
      <vt:lpstr> Ключевые принципы цифровой нейропедагогики в РКИ </vt:lpstr>
      <vt:lpstr>Асинхронное обучение — выбор современного поколения</vt:lpstr>
      <vt:lpstr>Эмоциональное якорение в цифровом РКИ</vt:lpstr>
      <vt:lpstr>Относительно недавно  данный ряд (эмодзи,мемы) пополнился таким явлением как «индикаторы тона»</vt:lpstr>
      <vt:lpstr>Почему и зачем?</vt:lpstr>
      <vt:lpstr> Цифровая эмпатия в онлайн-уроках РКИ Как формировать? </vt:lpstr>
      <vt:lpstr>Рекомендации преподавателям РКИ</vt:lpstr>
      <vt:lpstr> Будущее цифровой нейропедагогики в РКИ </vt:lpstr>
      <vt:lpstr>Выводы</vt:lpstr>
      <vt:lpstr>Спасибо за внимание!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Судаков Алексей Васильевич</dc:creator>
  <cp:lastModifiedBy>Админ</cp:lastModifiedBy>
  <cp:revision>4</cp:revision>
  <dcterms:created xsi:type="dcterms:W3CDTF">2024-08-21T14:35:50Z</dcterms:created>
  <dcterms:modified xsi:type="dcterms:W3CDTF">2025-11-23T14:22:59Z</dcterms:modified>
</cp:coreProperties>
</file>