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  <Override PartName="/ppt/media/image1.png" ContentType="image/png"/>
  <Override PartName="/ppt/media/media5.mp3" ContentType="audio/mpeg"/>
  <Override PartName="/ppt/media/image2.jpeg" ContentType="image/jpeg"/>
  <Override PartName="/ppt/media/image3.png" ContentType="image/png"/>
  <Override PartName="/ppt/media/media7.mp3" ContentType="audio/mpeg"/>
  <Override PartName="/ppt/media/image4.png" ContentType="image/png"/>
  <Override PartName="/ppt/media/image6.png" ContentType="image/png"/>
  <Override PartName="/ppt/media/media10.mp3" ContentType="audio/mpeg"/>
  <Override PartName="/ppt/media/image8.jpeg" ContentType="image/jpeg"/>
  <Override PartName="/ppt/media/image9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9" r:id="rId6"/>
    <p:sldMasterId id="2147483661" r:id="rId7"/>
    <p:sldMasterId id="2147483663" r:id="rId8"/>
    <p:sldMasterId id="2147483665" r:id="rId9"/>
    <p:sldMasterId id="2147483667" r:id="rId10"/>
    <p:sldMasterId id="2147483669" r:id="rId11"/>
    <p:sldMasterId id="2147483671" r:id="rId12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FE4E959-841C-4D7F-9F89-610342F4828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BE3AF101-550C-4409-BA8C-2D079678CDB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7E716C30-504A-46B1-8761-33FACB4647A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FEA41371-C4B5-422C-8768-521F7123692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C80A42A3-2327-4899-9B16-789FC854005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961B2CDC-AF70-4675-ABE8-23CDE1F505F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C1AE3A2-0911-4D31-8F7A-B621DF87B1B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064D700-F6EC-42C1-8CDD-F4619DD334D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0B96D7DC-6E1A-427D-8CDD-1634D735638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5C36E41B-9C41-4E14-8584-7A043CA4483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D1FBADE6-15E1-4041-950C-1F81BADCCB7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647B286B-959E-404F-ACFA-FF9AD84507C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4FA68A93-0F07-40E9-9ADD-983B55BCDBA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C72EDEAE-067C-433E-B718-A5A9FDA04A0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3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4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8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9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10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11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ru-RU" sz="6000" strike="noStrike" u="non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b="0" lang="ru-RU" sz="6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&lt;дата/время&gt;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&lt;нижний колонтитул&gt;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C0A6E3C-4697-43B1-A915-420084A32430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Calibri"/>
              </a:rPr>
              <a:t>Для правки структуры щёлкните мышью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Второй уровень структуры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Третий уровень структуры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Четвёртый уровень структуры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Пятый уровень структуры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Шестой уровень структуры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Седьмой уровень структуры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  <a:endParaRPr b="0" lang="ru-RU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trike="noStrike" u="non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b="0" lang="ru-RU" sz="16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A29021C-393A-48BF-B811-0EBD1426B054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Для правки структуры щёлкните мышью</a:t>
            </a: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Второй уровень структуры</a:t>
            </a: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Третий уровень структуры</a:t>
            </a: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Четвёртый уровень структуры</a:t>
            </a: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Пятый уровень структуры</a:t>
            </a: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Шестой уровень структуры</a:t>
            </a: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Седьмой уровень структуры</a:t>
            </a: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trike="noStrike" u="non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b="0" lang="ru-RU" sz="16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dt" idx="3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ftr" idx="3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7" name="PlaceHolder 6"/>
          <p:cNvSpPr>
            <a:spLocks noGrp="1"/>
          </p:cNvSpPr>
          <p:nvPr>
            <p:ph type="sldNum" idx="3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D83DC64-EEED-49EC-95B9-51C1C041C363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  <a:endParaRPr b="0" lang="ru-RU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07682C5-5D02-4BAC-BAAC-63B25C24B4F6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  <a:endParaRPr b="0" lang="ru-RU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AF9AE0D-E45A-4C53-884B-437B726112F1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  <a:endParaRPr b="0" lang="ru-RU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E71799A-D296-405E-940A-5D88366EE7FA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2"/>
    <p:sldLayoutId id="2147483656" r:id="rId3"/>
    <p:sldLayoutId id="2147483657" r:id="rId4"/>
    <p:sldLayoutId id="2147483658" r:id="rId5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6000" strike="noStrike" u="non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b="0" lang="ru-RU" sz="6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4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Образец текста</a:t>
            </a:r>
            <a:endParaRPr b="0" lang="ru-RU" sz="2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0CBC88E-2D32-4700-A5C0-90CD02012CB8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  <a:endParaRPr b="0" lang="ru-RU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  <a:endParaRPr b="0" lang="ru-RU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dt" idx="1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0F901E3-ACDA-4D06-97C3-895210ABD4E2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b="0" lang="ru-RU" sz="2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  <a:endParaRPr b="0" lang="ru-RU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b="0" lang="ru-RU" sz="2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  <a:endParaRPr b="0" lang="ru-RU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" name="PlaceHolder 8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CCB0647-734D-4B78-8D45-A560B8A266DE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dt" idx="2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ftr" idx="2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sldNum" idx="2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5A9C41C-B256-40A1-8EFF-29E72430CA08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dt" idx="2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ftr" idx="2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sldNum" idx="2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293B584-1D75-4DC4-B692-7DA81E928D14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audio" Target="../media/media5.mp3"/><Relationship Id="rId3" Type="http://schemas.microsoft.com/office/2007/relationships/media" Target="../media/media5.mp3"/><Relationship Id="rId4" Type="http://schemas.openxmlformats.org/officeDocument/2006/relationships/image" Target="../media/image6.png"/><Relationship Id="rId5" Type="http://schemas.openxmlformats.org/officeDocument/2006/relationships/slideLayout" Target="../slideLayouts/slideLayout4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audio" Target="../media/media7.mp3"/><Relationship Id="rId2" Type="http://schemas.microsoft.com/office/2007/relationships/media" Target="../media/media7.mp3"/><Relationship Id="rId3" Type="http://schemas.openxmlformats.org/officeDocument/2006/relationships/image" Target="../media/image6.png"/><Relationship Id="rId4" Type="http://schemas.openxmlformats.org/officeDocument/2006/relationships/image" Target="../media/image8.jpeg"/><Relationship Id="rId5" Type="http://schemas.openxmlformats.org/officeDocument/2006/relationships/slideLayout" Target="../slideLayouts/slideLayout4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audio" Target="../media/media10.mp3"/><Relationship Id="rId3" Type="http://schemas.microsoft.com/office/2007/relationships/media" Target="../media/media10.mp3"/><Relationship Id="rId4" Type="http://schemas.openxmlformats.org/officeDocument/2006/relationships/image" Target="../media/image6.png"/><Relationship Id="rId5" Type="http://schemas.openxmlformats.org/officeDocument/2006/relationships/slideLayout" Target="../slideLayouts/slideLayout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4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4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4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4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4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" Target="slide8.xml"/><Relationship Id="rId2" Type="http://schemas.openxmlformats.org/officeDocument/2006/relationships/slide" Target="slide9.xml"/><Relationship Id="rId3" Type="http://schemas.openxmlformats.org/officeDocument/2006/relationships/slide" Target="slide10.xml"/><Relationship Id="rId4" Type="http://schemas.openxmlformats.org/officeDocument/2006/relationships/slide" Target="slide11.xml"/><Relationship Id="rId5" Type="http://schemas.openxmlformats.org/officeDocument/2006/relationships/slide" Target="slide12.xml"/><Relationship Id="rId6" Type="http://schemas.openxmlformats.org/officeDocument/2006/relationships/slide" Target="slide13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slide" Target="slide16.xml"/><Relationship Id="rId10" Type="http://schemas.openxmlformats.org/officeDocument/2006/relationships/slide" Target="slide17.xml"/><Relationship Id="rId11" Type="http://schemas.openxmlformats.org/officeDocument/2006/relationships/slide" Target="slide18.xml"/><Relationship Id="rId12" Type="http://schemas.openxmlformats.org/officeDocument/2006/relationships/slide" Target="slide19.xml"/><Relationship Id="rId13" Type="http://schemas.openxmlformats.org/officeDocument/2006/relationships/slideLayout" Target="../slideLayouts/slideLayout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523880" y="2113200"/>
            <a:ext cx="9143640" cy="1013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 fontScale="92500" lnSpcReduction="9999"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ru-RU" sz="4000" strike="noStrike" u="none">
                <a:solidFill>
                  <a:schemeClr val="dk1"/>
                </a:solidFill>
                <a:uFillTx/>
                <a:latin typeface="Жаннетта"/>
              </a:rPr>
              <a:t>Викторина "Своя игра" на уроке РКИ </a:t>
            </a:r>
            <a:endParaRPr b="0" lang="ru-RU" sz="4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subTitle"/>
          </p:nvPr>
        </p:nvSpPr>
        <p:spPr>
          <a:xfrm>
            <a:off x="1523880" y="4581720"/>
            <a:ext cx="9143640" cy="1248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Жаннетта"/>
              </a:rPr>
              <a:t>Ермолаева Жаннетта Евгеньевна – директор «Академии нейрообразования», кандидат филол.наук, доцент, учитель-логопед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70" name="Рисунок 4" descr=""/>
          <p:cNvPicPr/>
          <p:nvPr/>
        </p:nvPicPr>
        <p:blipFill>
          <a:blip r:embed="rId1"/>
          <a:stretch/>
        </p:blipFill>
        <p:spPr>
          <a:xfrm>
            <a:off x="10212840" y="405000"/>
            <a:ext cx="1775160" cy="1013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Объект авторского права. Любое копирование и использование запрещено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1" lang="ru-RU" sz="4400" strike="noStrike" u="none">
                <a:solidFill>
                  <a:schemeClr val="dk1"/>
                </a:solidFill>
                <a:uFillTx/>
                <a:latin typeface="Calibri Light"/>
              </a:rPr>
              <a:t>Фонетическая разминка 30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838080" y="2509560"/>
            <a:ext cx="10515240" cy="2224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Calibri"/>
              </a:rPr>
              <a:t>Топали да топали,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Calibri"/>
              </a:rPr>
              <a:t>Дотопали до Севастополя,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Calibri"/>
              </a:rPr>
              <a:t>До Севастополя  дотопали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Calibri"/>
              </a:rPr>
              <a:t>Да ноги все истопали.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Объект авторского права. Любое копирование и использование запрещено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66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lnSpcReduction="9999"/>
          </a:bodyPr>
          <a:p>
            <a:pPr indent="0" algn="ctr" defTabSz="914400">
              <a:lnSpc>
                <a:spcPct val="90000"/>
              </a:lnSpc>
              <a:buNone/>
            </a:pPr>
            <a:r>
              <a:rPr b="1" lang="ru-RU" sz="4400" strike="noStrike" u="none">
                <a:solidFill>
                  <a:schemeClr val="dk1"/>
                </a:solidFill>
                <a:uFillTx/>
                <a:latin typeface="Calibri Light"/>
              </a:rPr>
              <a:t>Фонетическая разминка 40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838080" y="1026000"/>
            <a:ext cx="10936800" cy="5329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70000" lnSpcReduction="19999"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Calibri"/>
              </a:rPr>
              <a:t>Ракетчик Румянов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Calibri"/>
              </a:rPr>
              <a:t>Решил разузнать,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Calibri"/>
              </a:rPr>
              <a:t>Умеет ли прямо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Calibri"/>
              </a:rPr>
              <a:t>Ракета летать.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Calibri"/>
              </a:rPr>
              <a:t>Решительно руку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Calibri"/>
              </a:rPr>
              <a:t>К ракете раскрыл,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Calibri"/>
              </a:rPr>
              <a:t>Раз дернул рычаг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Calibri"/>
              </a:rPr>
              <a:t>И куда-то уплыл.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Calibri"/>
              </a:rPr>
              <a:t>Расчет не заметил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Calibri"/>
              </a:rPr>
              <a:t>Потери бойца,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Calibri"/>
              </a:rPr>
              <a:t>Ракету списали,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Calibri"/>
              </a:rPr>
              <a:t>И нет огольца.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Calibri"/>
              </a:rPr>
              <a:t>Не стало и сел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Calibri"/>
              </a:rPr>
              <a:t>Километров на шесть.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Calibri"/>
              </a:rPr>
              <a:t>Ракеты хорошие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Calibri"/>
              </a:rPr>
              <a:t>В армии есть!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Объект авторского права. Любое копирование и использование запрещено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98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1" lang="ru-RU" sz="4400" strike="noStrike" u="none">
                <a:solidFill>
                  <a:schemeClr val="dk1"/>
                </a:solidFill>
                <a:uFillTx/>
                <a:latin typeface="Calibri Light"/>
              </a:rPr>
              <a:t>Песни о войне 10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838080" y="1534320"/>
            <a:ext cx="10515240" cy="4642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Calibri"/>
              </a:rPr>
              <a:t>Название этой песни связано с именем девушки и с грозным оружием времен Великой отечественной войны.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94" name="Рисунок 4" descr=""/>
          <p:cNvPicPr/>
          <p:nvPr/>
        </p:nvPicPr>
        <p:blipFill>
          <a:blip r:embed="rId1"/>
          <a:stretch/>
        </p:blipFill>
        <p:spPr>
          <a:xfrm>
            <a:off x="1370880" y="2819160"/>
            <a:ext cx="4963320" cy="2297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5" name="" descr="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2520" y="3611880"/>
            <a:ext cx="487080" cy="48708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Объект авторского права. Любое копирование и использование запрещено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0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1" lang="ru-RU" sz="4400" strike="noStrike" u="none">
                <a:solidFill>
                  <a:schemeClr val="dk1"/>
                </a:solidFill>
                <a:uFillTx/>
                <a:latin typeface="Calibri Light"/>
              </a:rPr>
              <a:t>Песни о войне 20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97" name="" descr="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578200" y="2294640"/>
            <a:ext cx="487080" cy="487080"/>
          </a:xfrm>
          <a:prstGeom prst="rect">
            <a:avLst/>
          </a:prstGeom>
          <a:ln w="0">
            <a:noFill/>
          </a:ln>
        </p:spPr>
      </p:pic>
      <p:sp>
        <p:nvSpPr>
          <p:cNvPr id="98" name="TextBox 6"/>
          <p:cNvSpPr/>
          <p:nvPr/>
        </p:nvSpPr>
        <p:spPr>
          <a:xfrm>
            <a:off x="1300320" y="3244320"/>
            <a:ext cx="609552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3600" strike="noStrike" u="none">
                <a:solidFill>
                  <a:schemeClr val="dk1"/>
                </a:solidFill>
                <a:uFillTx/>
                <a:latin typeface="Calibri"/>
              </a:rPr>
              <a:t>Как называется песня?</a:t>
            </a:r>
            <a:endParaRPr b="0" lang="ru-RU" sz="3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9" name="Рисунок 8" descr=""/>
          <p:cNvPicPr/>
          <p:nvPr/>
        </p:nvPicPr>
        <p:blipFill>
          <a:blip r:embed="rId4"/>
          <a:stretch/>
        </p:blipFill>
        <p:spPr>
          <a:xfrm>
            <a:off x="6654960" y="2978640"/>
            <a:ext cx="4585680" cy="3056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Объект авторского права. Любое копирование и использование запрещено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9977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843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1" lang="ru-RU" sz="4400" strike="noStrike" u="none">
                <a:solidFill>
                  <a:schemeClr val="dk1"/>
                </a:solidFill>
                <a:uFillTx/>
                <a:latin typeface="Calibri Light"/>
              </a:rPr>
              <a:t>Песни о войне 30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838080" y="1690560"/>
            <a:ext cx="10515240" cy="4485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Calibri"/>
              </a:rPr>
              <a:t>Как называется песня, история создания которой связана с этим памятником?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02" name="Рисунок 4" descr=""/>
          <p:cNvPicPr/>
          <p:nvPr/>
        </p:nvPicPr>
        <p:blipFill>
          <a:blip r:embed="rId1"/>
          <a:stretch/>
        </p:blipFill>
        <p:spPr>
          <a:xfrm>
            <a:off x="1012680" y="2862000"/>
            <a:ext cx="4371120" cy="2654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3" name="" descr="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5200" y="3272040"/>
            <a:ext cx="487080" cy="48708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Объект авторского права. Любое копирование и использование запрещено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0257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Calibri Light"/>
              </a:rPr>
              <a:t>Песни о войне 40 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838080" y="3119040"/>
            <a:ext cx="10515240" cy="70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Calibri"/>
              </a:rPr>
              <a:t>Спеть любимую песню о войне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Объект авторского права. Любое копирование и использование запрещено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683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lnSpcReduction="9999"/>
          </a:bodyPr>
          <a:p>
            <a:pPr indent="0" algn="ctr" defTabSz="914400">
              <a:lnSpc>
                <a:spcPct val="90000"/>
              </a:lnSpc>
              <a:buNone/>
            </a:pPr>
            <a:r>
              <a:rPr b="1" lang="ru-RU" sz="4400" strike="noStrike" u="none">
                <a:solidFill>
                  <a:schemeClr val="dk1"/>
                </a:solidFill>
                <a:uFillTx/>
                <a:latin typeface="Calibri Light"/>
              </a:rPr>
              <a:t>Военные символы 10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07" name="Объект 5" descr=""/>
          <p:cNvPicPr/>
          <p:nvPr/>
        </p:nvPicPr>
        <p:blipFill>
          <a:blip r:embed="rId1"/>
          <a:stretch/>
        </p:blipFill>
        <p:spPr>
          <a:xfrm>
            <a:off x="577440" y="1505520"/>
            <a:ext cx="5355360" cy="1884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8" name="Рисунок 7" descr=""/>
          <p:cNvPicPr/>
          <p:nvPr/>
        </p:nvPicPr>
        <p:blipFill>
          <a:blip r:embed="rId2"/>
          <a:stretch/>
        </p:blipFill>
        <p:spPr>
          <a:xfrm>
            <a:off x="5721840" y="3429000"/>
            <a:ext cx="6065640" cy="1630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9" name="Рисунок 9" descr=""/>
          <p:cNvPicPr/>
          <p:nvPr/>
        </p:nvPicPr>
        <p:blipFill>
          <a:blip r:embed="rId3"/>
          <a:stretch/>
        </p:blipFill>
        <p:spPr>
          <a:xfrm>
            <a:off x="392400" y="4530960"/>
            <a:ext cx="4858560" cy="1716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0" name="TextBox 10"/>
          <p:cNvSpPr/>
          <p:nvPr/>
        </p:nvSpPr>
        <p:spPr>
          <a:xfrm>
            <a:off x="6098040" y="1690560"/>
            <a:ext cx="297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1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1" name="TextBox 11"/>
          <p:cNvSpPr/>
          <p:nvPr/>
        </p:nvSpPr>
        <p:spPr>
          <a:xfrm>
            <a:off x="5102640" y="3606840"/>
            <a:ext cx="297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2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2" name="TextBox 12"/>
          <p:cNvSpPr/>
          <p:nvPr/>
        </p:nvSpPr>
        <p:spPr>
          <a:xfrm>
            <a:off x="406080" y="4244400"/>
            <a:ext cx="297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3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Объект авторского права. Любое копирование и использование запрещено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199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1" lang="ru-RU" sz="4400" strike="noStrike" u="none">
                <a:solidFill>
                  <a:schemeClr val="dk1"/>
                </a:solidFill>
                <a:uFillTx/>
                <a:latin typeface="Calibri Light"/>
              </a:rPr>
              <a:t>Военные символы 20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Calibri"/>
              </a:rPr>
              <a:t>Закончи фразы: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15" name="Рисунок 5" descr=""/>
          <p:cNvPicPr/>
          <p:nvPr/>
        </p:nvPicPr>
        <p:blipFill>
          <a:blip r:embed="rId1"/>
          <a:stretch/>
        </p:blipFill>
        <p:spPr>
          <a:xfrm>
            <a:off x="307080" y="2576880"/>
            <a:ext cx="11778480" cy="2045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Объект авторского права. Любое копирование и использование запрещено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Calibri Light"/>
              </a:rPr>
              <a:t>Военные символы 30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17" name="Объект 4" descr=""/>
          <p:cNvPicPr/>
          <p:nvPr/>
        </p:nvPicPr>
        <p:blipFill>
          <a:blip r:embed="rId1"/>
          <a:stretch/>
        </p:blipFill>
        <p:spPr>
          <a:xfrm>
            <a:off x="749520" y="1743480"/>
            <a:ext cx="5937480" cy="3371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8" name="TextBox 5"/>
          <p:cNvSpPr/>
          <p:nvPr/>
        </p:nvSpPr>
        <p:spPr>
          <a:xfrm>
            <a:off x="5882760" y="2009160"/>
            <a:ext cx="5937840" cy="310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1. Военный символ георгиевская …..</a:t>
            </a:r>
            <a:br>
              <a:rPr sz="1800"/>
            </a:b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2. Название страны, которая проиграла Вторую мировую войну</a:t>
            </a:r>
            <a:br>
              <a:rPr sz="1800"/>
            </a:b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3. 9 мая – это…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4. В честь героев, которые погибли горит….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5. Человек, который принимал участие в войне – это …..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6. Страна, которая победила в Войне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 startAt="7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Город, в котором проходил парад Победы.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 startAt="7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На Красной площади проходит …..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 startAt="7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Цветок, который возлагают к Вечному Огню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9" name="TextBox 6"/>
          <p:cNvSpPr/>
          <p:nvPr/>
        </p:nvSpPr>
        <p:spPr>
          <a:xfrm>
            <a:off x="3348720" y="5466600"/>
            <a:ext cx="7737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Лента, Германия, гвоздика, вечный огонь, ветеран, СССР, парад, день победы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Объект авторского права. Любое копирование и использование запрещено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Calibri Light"/>
              </a:rPr>
              <a:t>Военные символы 40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21" name="Объект 13" descr=""/>
          <p:cNvPicPr/>
          <p:nvPr/>
        </p:nvPicPr>
        <p:blipFill>
          <a:blip r:embed="rId1"/>
          <a:stretch/>
        </p:blipFill>
        <p:spPr>
          <a:xfrm>
            <a:off x="1066680" y="1820880"/>
            <a:ext cx="9840240" cy="3022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Объект авторского права. Любое копирование и использование запрещено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Жаннетта"/>
              </a:rPr>
              <a:t>План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Calibri"/>
              </a:rPr>
              <a:t>1. </a:t>
            </a:r>
            <a:r>
              <a:rPr b="0" lang="ru-RU" sz="2800" strike="noStrike" u="none">
                <a:solidFill>
                  <a:schemeClr val="dk1"/>
                </a:solidFill>
                <a:uFillTx/>
                <a:latin typeface="Жаннетта"/>
              </a:rPr>
              <a:t>игра для взрослых иностранцев, которые учат русский язык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Жаннетта"/>
              </a:rPr>
              <a:t>2. инструкции, рекомендации, варианты тематических заданий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Объект авторского права. Любое копирование и использование запрещено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Жаннетта"/>
              </a:rPr>
              <a:t>Варианты заданий</a:t>
            </a:r>
            <a:br>
              <a:rPr sz="4400"/>
            </a:br>
            <a:r>
              <a:rPr b="0" lang="ru-RU" sz="4400" strike="noStrike" u="none">
                <a:solidFill>
                  <a:schemeClr val="dk1"/>
                </a:solidFill>
                <a:uFillTx/>
                <a:latin typeface="Жаннетта"/>
              </a:rPr>
              <a:t>Зеленый раунд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graphicFrame>
        <p:nvGraphicFramePr>
          <p:cNvPr id="123" name="Объект 4"/>
          <p:cNvGraphicFramePr/>
          <p:nvPr/>
        </p:nvGraphicFramePr>
        <p:xfrm>
          <a:off x="838080" y="1818720"/>
          <a:ext cx="10601640" cy="3525120"/>
        </p:xfrm>
        <a:graphic>
          <a:graphicData uri="http://schemas.openxmlformats.org/drawingml/2006/table">
            <a:tbl>
              <a:tblPr/>
              <a:tblGrid>
                <a:gridCol w="2453040"/>
                <a:gridCol w="925560"/>
                <a:gridCol w="2407680"/>
                <a:gridCol w="2407680"/>
                <a:gridCol w="2407680"/>
              </a:tblGrid>
              <a:tr h="1175040"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Жаннетта"/>
                        </a:rPr>
                        <a:t>Словарь Победы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70ad47"/>
                      </a:solidFill>
                      <a:prstDash val="solid"/>
                    </a:lnL>
                    <a:lnR w="12240">
                      <a:solidFill>
                        <a:srgbClr val="70ad47"/>
                      </a:solidFill>
                      <a:prstDash val="solid"/>
                    </a:lnR>
                    <a:lnT w="12240">
                      <a:solidFill>
                        <a:srgbClr val="70ad47"/>
                      </a:solidFill>
                      <a:prstDash val="solid"/>
                    </a:lnT>
                    <a:lnB w="12240">
                      <a:solidFill>
                        <a:srgbClr val="70ad47"/>
                      </a:solidFill>
                      <a:prstDash val="solid"/>
                    </a:lnB>
                    <a:solidFill>
                      <a:schemeClr val="accent6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Жаннетта"/>
                        </a:rPr>
                        <a:t>10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70ad47"/>
                      </a:solidFill>
                      <a:prstDash val="solid"/>
                    </a:lnL>
                    <a:lnR w="12240">
                      <a:solidFill>
                        <a:srgbClr val="70ad47"/>
                      </a:solidFill>
                      <a:prstDash val="solid"/>
                    </a:lnR>
                    <a:lnT w="12240">
                      <a:solidFill>
                        <a:srgbClr val="70ad47"/>
                      </a:solidFill>
                      <a:prstDash val="solid"/>
                    </a:lnT>
                    <a:lnB w="12240">
                      <a:solidFill>
                        <a:srgbClr val="70ad47"/>
                      </a:solidFill>
                      <a:prstDash val="solid"/>
                    </a:lnB>
                    <a:solidFill>
                      <a:schemeClr val="accent6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Жаннетта"/>
                        </a:rPr>
                        <a:t>20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70ad47"/>
                      </a:solidFill>
                      <a:prstDash val="solid"/>
                    </a:lnL>
                    <a:lnR w="12240">
                      <a:solidFill>
                        <a:srgbClr val="70ad47"/>
                      </a:solidFill>
                      <a:prstDash val="solid"/>
                    </a:lnR>
                    <a:lnT w="12240">
                      <a:solidFill>
                        <a:srgbClr val="70ad47"/>
                      </a:solidFill>
                      <a:prstDash val="solid"/>
                    </a:lnT>
                    <a:lnB w="12240">
                      <a:solidFill>
                        <a:srgbClr val="70ad47"/>
                      </a:solidFill>
                      <a:prstDash val="solid"/>
                    </a:lnB>
                    <a:solidFill>
                      <a:schemeClr val="accent6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Жаннетта"/>
                        </a:rPr>
                        <a:t>30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70ad47"/>
                      </a:solidFill>
                      <a:prstDash val="solid"/>
                    </a:lnL>
                    <a:lnR w="12240">
                      <a:solidFill>
                        <a:srgbClr val="70ad47"/>
                      </a:solidFill>
                      <a:prstDash val="solid"/>
                    </a:lnR>
                    <a:lnT w="12240">
                      <a:solidFill>
                        <a:srgbClr val="70ad47"/>
                      </a:solidFill>
                      <a:prstDash val="solid"/>
                    </a:lnT>
                    <a:lnB w="12240">
                      <a:solidFill>
                        <a:srgbClr val="70ad47"/>
                      </a:solidFill>
                      <a:prstDash val="solid"/>
                    </a:lnB>
                    <a:solidFill>
                      <a:schemeClr val="accent6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Жаннетта"/>
                        </a:rPr>
                        <a:t>40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70ad47"/>
                      </a:solidFill>
                      <a:prstDash val="solid"/>
                    </a:lnL>
                    <a:lnR w="12240">
                      <a:solidFill>
                        <a:srgbClr val="70ad47"/>
                      </a:solidFill>
                      <a:prstDash val="solid"/>
                    </a:lnR>
                    <a:lnT w="12240">
                      <a:solidFill>
                        <a:srgbClr val="70ad47"/>
                      </a:solidFill>
                      <a:prstDash val="solid"/>
                    </a:lnT>
                    <a:lnB w="12240">
                      <a:solidFill>
                        <a:srgbClr val="70ad47"/>
                      </a:solidFill>
                      <a:prstDash val="solid"/>
                    </a:lnB>
                    <a:solidFill>
                      <a:schemeClr val="accent6">
                        <a:tint val="20000"/>
                      </a:schemeClr>
                    </a:solidFill>
                  </a:tcPr>
                </a:tc>
              </a:tr>
              <a:tr h="1175040"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Жаннетта"/>
                        </a:rPr>
                        <a:t>Лица Победы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70ad47"/>
                      </a:solidFill>
                      <a:prstDash val="solid"/>
                    </a:lnL>
                    <a:lnR w="12240">
                      <a:solidFill>
                        <a:srgbClr val="70ad47"/>
                      </a:solidFill>
                      <a:prstDash val="solid"/>
                    </a:lnR>
                    <a:lnT w="12240">
                      <a:solidFill>
                        <a:srgbClr val="70ad47"/>
                      </a:solidFill>
                      <a:prstDash val="solid"/>
                    </a:lnT>
                    <a:lnB w="12240">
                      <a:solidFill>
                        <a:srgbClr val="70ad47"/>
                      </a:solidFill>
                      <a:prstDash val="solid"/>
                    </a:lnB>
                    <a:solidFill>
                      <a:schemeClr val="accent6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Жаннетта"/>
                        </a:rPr>
                        <a:t>10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70ad47"/>
                      </a:solidFill>
                      <a:prstDash val="solid"/>
                    </a:lnL>
                    <a:lnR w="12240">
                      <a:solidFill>
                        <a:srgbClr val="70ad47"/>
                      </a:solidFill>
                      <a:prstDash val="solid"/>
                    </a:lnR>
                    <a:lnT w="12240">
                      <a:solidFill>
                        <a:srgbClr val="70ad47"/>
                      </a:solidFill>
                      <a:prstDash val="solid"/>
                    </a:lnT>
                    <a:lnB w="12240">
                      <a:solidFill>
                        <a:srgbClr val="70ad47"/>
                      </a:solidFill>
                      <a:prstDash val="solid"/>
                    </a:lnB>
                    <a:solidFill>
                      <a:schemeClr val="accent6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Жаннетта"/>
                        </a:rPr>
                        <a:t>20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70ad47"/>
                      </a:solidFill>
                      <a:prstDash val="solid"/>
                    </a:lnL>
                    <a:lnR w="12240">
                      <a:solidFill>
                        <a:srgbClr val="70ad47"/>
                      </a:solidFill>
                      <a:prstDash val="solid"/>
                    </a:lnR>
                    <a:lnT w="12240">
                      <a:solidFill>
                        <a:srgbClr val="70ad47"/>
                      </a:solidFill>
                      <a:prstDash val="solid"/>
                    </a:lnT>
                    <a:lnB w="12240">
                      <a:solidFill>
                        <a:srgbClr val="70ad47"/>
                      </a:solidFill>
                      <a:prstDash val="solid"/>
                    </a:lnB>
                    <a:solidFill>
                      <a:schemeClr val="accent6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Жаннетта"/>
                        </a:rPr>
                        <a:t>30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70ad47"/>
                      </a:solidFill>
                      <a:prstDash val="solid"/>
                    </a:lnL>
                    <a:lnR w="12240">
                      <a:solidFill>
                        <a:srgbClr val="70ad47"/>
                      </a:solidFill>
                      <a:prstDash val="solid"/>
                    </a:lnR>
                    <a:lnT w="12240">
                      <a:solidFill>
                        <a:srgbClr val="70ad47"/>
                      </a:solidFill>
                      <a:prstDash val="solid"/>
                    </a:lnT>
                    <a:lnB w="12240">
                      <a:solidFill>
                        <a:srgbClr val="70ad47"/>
                      </a:solidFill>
                      <a:prstDash val="solid"/>
                    </a:lnB>
                    <a:solidFill>
                      <a:schemeClr val="accent6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Жаннетта"/>
                        </a:rPr>
                        <a:t>40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70ad47"/>
                      </a:solidFill>
                      <a:prstDash val="solid"/>
                    </a:lnL>
                    <a:lnR w="12240">
                      <a:solidFill>
                        <a:srgbClr val="70ad47"/>
                      </a:solidFill>
                      <a:prstDash val="solid"/>
                    </a:lnR>
                    <a:lnT w="12240">
                      <a:solidFill>
                        <a:srgbClr val="70ad47"/>
                      </a:solidFill>
                      <a:prstDash val="solid"/>
                    </a:lnT>
                    <a:lnB w="12240">
                      <a:solidFill>
                        <a:srgbClr val="70ad47"/>
                      </a:solidFill>
                      <a:prstDash val="solid"/>
                    </a:lnB>
                    <a:solidFill>
                      <a:schemeClr val="accent6">
                        <a:tint val="40000"/>
                      </a:schemeClr>
                    </a:solidFill>
                  </a:tcPr>
                </a:tc>
              </a:tr>
              <a:tr h="1175040"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Жаннетта"/>
                        </a:rPr>
                        <a:t>Искусство о Великой Войне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70ad47"/>
                      </a:solidFill>
                      <a:prstDash val="solid"/>
                    </a:lnL>
                    <a:lnR w="12240">
                      <a:solidFill>
                        <a:srgbClr val="70ad47"/>
                      </a:solidFill>
                      <a:prstDash val="solid"/>
                    </a:lnR>
                    <a:lnT w="12240">
                      <a:solidFill>
                        <a:srgbClr val="70ad47"/>
                      </a:solidFill>
                      <a:prstDash val="solid"/>
                    </a:lnT>
                    <a:lnB w="12240">
                      <a:solidFill>
                        <a:srgbClr val="70ad47"/>
                      </a:solidFill>
                      <a:prstDash val="solid"/>
                    </a:lnB>
                    <a:solidFill>
                      <a:schemeClr val="accent6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Жаннетта"/>
                        </a:rPr>
                        <a:t>10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70ad47"/>
                      </a:solidFill>
                      <a:prstDash val="solid"/>
                    </a:lnL>
                    <a:lnR w="12240">
                      <a:solidFill>
                        <a:srgbClr val="70ad47"/>
                      </a:solidFill>
                      <a:prstDash val="solid"/>
                    </a:lnR>
                    <a:lnT w="12240">
                      <a:solidFill>
                        <a:srgbClr val="70ad47"/>
                      </a:solidFill>
                      <a:prstDash val="solid"/>
                    </a:lnT>
                    <a:lnB w="12240">
                      <a:solidFill>
                        <a:srgbClr val="70ad47"/>
                      </a:solidFill>
                      <a:prstDash val="solid"/>
                    </a:lnB>
                    <a:solidFill>
                      <a:schemeClr val="accent6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Жаннетта"/>
                        </a:rPr>
                        <a:t>20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70ad47"/>
                      </a:solidFill>
                      <a:prstDash val="solid"/>
                    </a:lnL>
                    <a:lnR w="12240">
                      <a:solidFill>
                        <a:srgbClr val="70ad47"/>
                      </a:solidFill>
                      <a:prstDash val="solid"/>
                    </a:lnR>
                    <a:lnT w="12240">
                      <a:solidFill>
                        <a:srgbClr val="70ad47"/>
                      </a:solidFill>
                      <a:prstDash val="solid"/>
                    </a:lnT>
                    <a:lnB w="12240">
                      <a:solidFill>
                        <a:srgbClr val="70ad47"/>
                      </a:solidFill>
                      <a:prstDash val="solid"/>
                    </a:lnB>
                    <a:solidFill>
                      <a:schemeClr val="accent6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Жаннетта"/>
                        </a:rPr>
                        <a:t>30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70ad47"/>
                      </a:solidFill>
                      <a:prstDash val="solid"/>
                    </a:lnL>
                    <a:lnR w="12240">
                      <a:solidFill>
                        <a:srgbClr val="70ad47"/>
                      </a:solidFill>
                      <a:prstDash val="solid"/>
                    </a:lnR>
                    <a:lnT w="12240">
                      <a:solidFill>
                        <a:srgbClr val="70ad47"/>
                      </a:solidFill>
                      <a:prstDash val="solid"/>
                    </a:lnT>
                    <a:lnB w="12240">
                      <a:solidFill>
                        <a:srgbClr val="70ad47"/>
                      </a:solidFill>
                      <a:prstDash val="solid"/>
                    </a:lnB>
                    <a:solidFill>
                      <a:schemeClr val="accent6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Жаннетта"/>
                        </a:rPr>
                        <a:t>40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70ad47"/>
                      </a:solidFill>
                      <a:prstDash val="solid"/>
                    </a:lnL>
                    <a:lnR w="12240">
                      <a:solidFill>
                        <a:srgbClr val="70ad47"/>
                      </a:solidFill>
                      <a:prstDash val="solid"/>
                    </a:lnR>
                    <a:lnT w="12240">
                      <a:solidFill>
                        <a:srgbClr val="70ad47"/>
                      </a:solidFill>
                      <a:prstDash val="solid"/>
                    </a:lnT>
                    <a:lnB w="12240">
                      <a:solidFill>
                        <a:srgbClr val="70ad47"/>
                      </a:solidFill>
                      <a:prstDash val="solid"/>
                    </a:lnB>
                    <a:solidFill>
                      <a:schemeClr val="accent6">
                        <a:tint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Объект авторского права. Любое копирование и использование запрещено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1" lang="ru-RU" sz="4400" strike="noStrike" u="none">
                <a:solidFill>
                  <a:schemeClr val="dk1"/>
                </a:solidFill>
                <a:uFillTx/>
                <a:latin typeface="Calibri Light"/>
              </a:rPr>
              <a:t>Словарь Победы 10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graphicFrame>
        <p:nvGraphicFramePr>
          <p:cNvPr id="125" name="Объект 4"/>
          <p:cNvGraphicFramePr/>
          <p:nvPr/>
        </p:nvGraphicFramePr>
        <p:xfrm>
          <a:off x="894240" y="1825560"/>
          <a:ext cx="10799640" cy="2441160"/>
        </p:xfrm>
        <a:graphic>
          <a:graphicData uri="http://schemas.openxmlformats.org/drawingml/2006/table">
            <a:tbl>
              <a:tblPr/>
              <a:tblGrid>
                <a:gridCol w="5370840"/>
                <a:gridCol w="5428800"/>
              </a:tblGrid>
              <a:tr h="4262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Отечество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70ad47"/>
                      </a:solidFill>
                      <a:prstDash val="solid"/>
                    </a:lnL>
                    <a:lnR w="12240">
                      <a:solidFill>
                        <a:srgbClr val="70ad47"/>
                      </a:solidFill>
                      <a:prstDash val="solid"/>
                    </a:lnR>
                    <a:lnT w="12240">
                      <a:solidFill>
                        <a:srgbClr val="70ad47"/>
                      </a:solidFill>
                      <a:prstDash val="solid"/>
                    </a:lnT>
                    <a:lnB w="12240">
                      <a:solidFill>
                        <a:srgbClr val="70ad47"/>
                      </a:solidFill>
                      <a:prstDash val="solid"/>
                    </a:lnB>
                    <a:solidFill>
                      <a:schemeClr val="accent6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Живущий вечно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70ad47"/>
                      </a:solidFill>
                      <a:prstDash val="solid"/>
                    </a:lnL>
                    <a:lnR w="12240">
                      <a:solidFill>
                        <a:srgbClr val="70ad47"/>
                      </a:solidFill>
                      <a:prstDash val="solid"/>
                    </a:lnR>
                    <a:lnT w="12240">
                      <a:solidFill>
                        <a:srgbClr val="70ad47"/>
                      </a:solidFill>
                      <a:prstDash val="solid"/>
                    </a:lnT>
                    <a:lnB w="12240">
                      <a:solidFill>
                        <a:srgbClr val="70ad47"/>
                      </a:solidFill>
                      <a:prstDash val="solid"/>
                    </a:lnB>
                    <a:solidFill>
                      <a:schemeClr val="accent6">
                        <a:tint val="20000"/>
                      </a:schemeClr>
                    </a:solidFill>
                  </a:tcPr>
                </a:tc>
              </a:tr>
              <a:tr h="4262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Капитуляция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70ad47"/>
                      </a:solidFill>
                      <a:prstDash val="solid"/>
                    </a:lnL>
                    <a:lnR w="12240">
                      <a:solidFill>
                        <a:srgbClr val="70ad47"/>
                      </a:solidFill>
                      <a:prstDash val="solid"/>
                    </a:lnR>
                    <a:lnT w="12240">
                      <a:solidFill>
                        <a:srgbClr val="70ad47"/>
                      </a:solidFill>
                      <a:prstDash val="solid"/>
                    </a:lnT>
                    <a:lnB w="12240">
                      <a:solidFill>
                        <a:srgbClr val="70ad47"/>
                      </a:solidFill>
                      <a:prstDash val="solid"/>
                    </a:lnB>
                    <a:solidFill>
                      <a:schemeClr val="accent6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Основная единица Армии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70ad47"/>
                      </a:solidFill>
                      <a:prstDash val="solid"/>
                    </a:lnL>
                    <a:lnR w="12240">
                      <a:solidFill>
                        <a:srgbClr val="70ad47"/>
                      </a:solidFill>
                      <a:prstDash val="solid"/>
                    </a:lnR>
                    <a:lnT w="12240">
                      <a:solidFill>
                        <a:srgbClr val="70ad47"/>
                      </a:solidFill>
                      <a:prstDash val="solid"/>
                    </a:lnT>
                    <a:lnB w="12240">
                      <a:solidFill>
                        <a:srgbClr val="70ad47"/>
                      </a:solidFill>
                      <a:prstDash val="solid"/>
                    </a:lnB>
                    <a:solidFill>
                      <a:schemeClr val="accent6">
                        <a:tint val="40000"/>
                      </a:schemeClr>
                    </a:solidFill>
                  </a:tcPr>
                </a:tc>
              </a:tr>
              <a:tr h="4262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Нацизм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70ad47"/>
                      </a:solidFill>
                      <a:prstDash val="solid"/>
                    </a:lnL>
                    <a:lnR w="12240">
                      <a:solidFill>
                        <a:srgbClr val="70ad47"/>
                      </a:solidFill>
                      <a:prstDash val="solid"/>
                    </a:lnR>
                    <a:lnT w="12240">
                      <a:solidFill>
                        <a:srgbClr val="70ad47"/>
                      </a:solidFill>
                      <a:prstDash val="solid"/>
                    </a:lnT>
                    <a:lnB w="12240">
                      <a:solidFill>
                        <a:srgbClr val="70ad47"/>
                      </a:solidFill>
                      <a:prstDash val="solid"/>
                    </a:lnB>
                    <a:solidFill>
                      <a:schemeClr val="accent6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Проигрыш в войне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70ad47"/>
                      </a:solidFill>
                      <a:prstDash val="solid"/>
                    </a:lnL>
                    <a:lnR w="12240">
                      <a:solidFill>
                        <a:srgbClr val="70ad47"/>
                      </a:solidFill>
                      <a:prstDash val="solid"/>
                    </a:lnR>
                    <a:lnT w="12240">
                      <a:solidFill>
                        <a:srgbClr val="70ad47"/>
                      </a:solidFill>
                      <a:prstDash val="solid"/>
                    </a:lnT>
                    <a:lnB w="12240">
                      <a:solidFill>
                        <a:srgbClr val="70ad47"/>
                      </a:solidFill>
                      <a:prstDash val="solid"/>
                    </a:lnB>
                    <a:solidFill>
                      <a:schemeClr val="accent6">
                        <a:tint val="20000"/>
                      </a:schemeClr>
                    </a:solidFill>
                  </a:tcPr>
                </a:tc>
              </a:tr>
              <a:tr h="4262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Полк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70ad47"/>
                      </a:solidFill>
                      <a:prstDash val="solid"/>
                    </a:lnL>
                    <a:lnR w="12240">
                      <a:solidFill>
                        <a:srgbClr val="70ad47"/>
                      </a:solidFill>
                      <a:prstDash val="solid"/>
                    </a:lnR>
                    <a:lnT w="12240">
                      <a:solidFill>
                        <a:srgbClr val="70ad47"/>
                      </a:solidFill>
                      <a:prstDash val="solid"/>
                    </a:lnT>
                    <a:lnB w="12240">
                      <a:solidFill>
                        <a:srgbClr val="70ad47"/>
                      </a:solidFill>
                      <a:prstDash val="solid"/>
                    </a:lnB>
                    <a:solidFill>
                      <a:schemeClr val="accent6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Родина, страна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70ad47"/>
                      </a:solidFill>
                      <a:prstDash val="solid"/>
                    </a:lnL>
                    <a:lnR w="12240">
                      <a:solidFill>
                        <a:srgbClr val="70ad47"/>
                      </a:solidFill>
                      <a:prstDash val="solid"/>
                    </a:lnR>
                    <a:lnT w="12240">
                      <a:solidFill>
                        <a:srgbClr val="70ad47"/>
                      </a:solidFill>
                      <a:prstDash val="solid"/>
                    </a:lnT>
                    <a:lnB w="12240">
                      <a:solidFill>
                        <a:srgbClr val="70ad47"/>
                      </a:solidFill>
                      <a:prstDash val="solid"/>
                    </a:lnB>
                    <a:solidFill>
                      <a:schemeClr val="accent6">
                        <a:tint val="40000"/>
                      </a:schemeClr>
                    </a:solidFill>
                  </a:tcPr>
                </a:tc>
              </a:tr>
              <a:tr h="7358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Бессмертие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70ad47"/>
                      </a:solidFill>
                      <a:prstDash val="solid"/>
                    </a:lnL>
                    <a:lnR w="12240">
                      <a:solidFill>
                        <a:srgbClr val="70ad47"/>
                      </a:solidFill>
                      <a:prstDash val="solid"/>
                    </a:lnR>
                    <a:lnT w="12240">
                      <a:solidFill>
                        <a:srgbClr val="70ad47"/>
                      </a:solidFill>
                      <a:prstDash val="solid"/>
                    </a:lnT>
                    <a:lnB w="12240">
                      <a:solidFill>
                        <a:srgbClr val="70ad47"/>
                      </a:solidFill>
                      <a:prstDash val="solid"/>
                    </a:lnB>
                    <a:solidFill>
                      <a:schemeClr val="accent6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Политическая идея, которая стала одной из причин Второй мировой войны. 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70ad47"/>
                      </a:solidFill>
                      <a:prstDash val="solid"/>
                    </a:lnL>
                    <a:lnR w="12240">
                      <a:solidFill>
                        <a:srgbClr val="70ad47"/>
                      </a:solidFill>
                      <a:prstDash val="solid"/>
                    </a:lnR>
                    <a:lnT w="12240">
                      <a:solidFill>
                        <a:srgbClr val="70ad47"/>
                      </a:solidFill>
                      <a:prstDash val="solid"/>
                    </a:lnT>
                    <a:lnB w="12240">
                      <a:solidFill>
                        <a:srgbClr val="70ad47"/>
                      </a:solidFill>
                      <a:prstDash val="solid"/>
                    </a:lnB>
                    <a:solidFill>
                      <a:schemeClr val="accent6">
                        <a:tint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Объект авторского права. Любое копирование и использование запрещено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US" sz="4400" strike="noStrike" u="none">
                <a:solidFill>
                  <a:schemeClr val="dk1"/>
                </a:solidFill>
                <a:uFillTx/>
                <a:latin typeface="Calibri Light"/>
              </a:rPr>
              <a:t>https://pobeda80.iz.ru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27" name="Объект 5" descr=""/>
          <p:cNvPicPr/>
          <p:nvPr/>
        </p:nvPicPr>
        <p:blipFill>
          <a:blip r:embed="rId1"/>
          <a:stretch/>
        </p:blipFill>
        <p:spPr>
          <a:xfrm>
            <a:off x="762120" y="1398960"/>
            <a:ext cx="5634720" cy="2349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8" name="Рисунок 7" descr=""/>
          <p:cNvPicPr/>
          <p:nvPr/>
        </p:nvPicPr>
        <p:blipFill>
          <a:blip r:embed="rId2"/>
          <a:stretch/>
        </p:blipFill>
        <p:spPr>
          <a:xfrm>
            <a:off x="7171200" y="494280"/>
            <a:ext cx="4563360" cy="4558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9" name="TextBox 9"/>
          <p:cNvSpPr/>
          <p:nvPr/>
        </p:nvSpPr>
        <p:spPr>
          <a:xfrm>
            <a:off x="6817320" y="5139000"/>
            <a:ext cx="491724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3600" strike="noStrike" u="none">
                <a:solidFill>
                  <a:schemeClr val="dk1"/>
                </a:solidFill>
                <a:uFillTx/>
                <a:latin typeface="Жаннетта"/>
              </a:rPr>
              <a:t>https://may9.ru/events/</a:t>
            </a:r>
            <a:endParaRPr b="0" lang="ru-RU" sz="3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Объект авторского права. Любое копирование и использование запрещено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40000" lnSpcReduction="19999"/>
          </a:bodyPr>
          <a:p>
            <a:pPr indent="0" algn="ctr" defTabSz="914400">
              <a:lnSpc>
                <a:spcPct val="90000"/>
              </a:lnSpc>
              <a:buNone/>
            </a:pPr>
            <a:br>
              <a:rPr sz="4400"/>
            </a:br>
            <a:br>
              <a:rPr sz="4400"/>
            </a:br>
            <a:r>
              <a:rPr b="1" lang="ru-RU" sz="4400" strike="noStrike" u="none">
                <a:solidFill>
                  <a:schemeClr val="dk1"/>
                </a:solidFill>
                <a:uFillTx/>
                <a:latin typeface="Calibri Light"/>
              </a:rPr>
              <a:t>Спасибо за внимание!</a:t>
            </a:r>
            <a:br>
              <a:rPr sz="4400"/>
            </a:br>
            <a:br>
              <a:rPr sz="4400"/>
            </a:b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32" name="Рисунок 5" descr=""/>
          <p:cNvPicPr/>
          <p:nvPr/>
        </p:nvPicPr>
        <p:blipFill>
          <a:blip r:embed="rId1"/>
          <a:stretch/>
        </p:blipFill>
        <p:spPr>
          <a:xfrm>
            <a:off x="4249800" y="1825560"/>
            <a:ext cx="3074400" cy="3606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Объект авторского права. Любое копирование и использование запрещено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882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Жаннетта"/>
              </a:rPr>
              <a:t>Луи де Бройль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619920" y="1690560"/>
            <a:ext cx="7152120" cy="4222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19999"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Жаннетта"/>
              </a:rPr>
              <a:t>Известный французский ученый физик  Луи де Бройль утверждал, что все игры (даже самые простые) имеют много общих элементов с работой ученого. 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Жаннетта"/>
              </a:rPr>
              <a:t>В игре сначала привлекает поставленная задача и трудность, которую которою можно преодолеть, а затем радость открытия и ощущение преодоленного препятствия. Именно поэтому всех людей независимо от возраста привлекает игра.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75" name="Рисунок 5" descr=""/>
          <p:cNvPicPr/>
          <p:nvPr/>
        </p:nvPicPr>
        <p:blipFill>
          <a:blip r:embed="rId1"/>
          <a:stretch/>
        </p:blipFill>
        <p:spPr>
          <a:xfrm>
            <a:off x="8371800" y="1549800"/>
            <a:ext cx="3200040" cy="4363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Объект авторского права. Любое копирование и использование запрещено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08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Жаннетта"/>
              </a:rPr>
              <a:t>Цель Викторины «Своя игра»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838080" y="1534320"/>
            <a:ext cx="10515240" cy="4642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9999"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Жаннетта"/>
              </a:rPr>
              <a:t>За основу игры взята популярная одноименная телевизионная игра. Правила игры адаптированы. 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Жаннетта"/>
              </a:rPr>
              <a:t>Участвуя в игре, участники получат возможность применить полученные на занятиях знания и вспомнить ключевые понятия, связанные с темой. 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Жаннетта"/>
              </a:rPr>
              <a:t>Кроме того, игра поощряет командную работу, дружеское соперничество и создание позитивной учебной среды.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Жаннетта"/>
              </a:rPr>
              <a:t>Время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Жаннетта"/>
              </a:rPr>
              <a:t>55 минут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Жаннетта"/>
              </a:rPr>
              <a:t>Размер группы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Жаннетта"/>
              </a:rPr>
              <a:t>До 24 человек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Объект авторского права. Любое копирование и использование запрещено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579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92500" lnSpcReduction="19999"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Жаннетта"/>
              </a:rPr>
              <a:t>Правила игры: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838080" y="1290240"/>
            <a:ext cx="10515240" cy="488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70000" lnSpcReduction="19999"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Жаннетта"/>
              </a:rPr>
              <a:t>Игра проводится между командами, обычно в команде играет не более 6 человек. Одновременно играют все команды.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Жаннетта"/>
              </a:rPr>
              <a:t>Участникам предлагается несколько тем. Каждая тема состоит из нескольких вопросов.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Жаннетта"/>
              </a:rPr>
              <a:t>Ведущий объявляет название темы, затем зачитывает вопросы в строгой последовательности.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Жаннетта"/>
              </a:rPr>
              <a:t>После зачитывания каждого вопроса темы ведущий делает паузу на 15–20 секунд для обсуждения командами ответа.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Жаннетта"/>
              </a:rPr>
              <a:t>Правила подсчёта очков: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514440" indent="-5144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Жаннетта"/>
              </a:rPr>
              <a:t>Если команда верно отвечает на вопрос, то она зарабатывает столько очков, сколько «стоит» заданный вопрос. 1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514440" indent="-5144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Жаннетта"/>
              </a:rPr>
              <a:t>Если команда даёт неверный или неточный ответ, то стоимость вопроса вычитается из её общего счёта. 1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514440" indent="-5144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Жаннетта"/>
              </a:rPr>
              <a:t>Команда не обязана отвечать на вопрос, при этом её счёт не меняется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Жаннетта"/>
              </a:rPr>
              <a:t>Когда все вопросы отыграны, суммируют баллы, полученные командой за игру, и определяют победителя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Объект авторского права. Любое копирование и использование запрещено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2875320" y="365040"/>
            <a:ext cx="5587560" cy="1056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Жаннетта"/>
              </a:rPr>
              <a:t>Пример организации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81" name="Объект 5" descr=""/>
          <p:cNvPicPr/>
          <p:nvPr/>
        </p:nvPicPr>
        <p:blipFill>
          <a:blip r:embed="rId1"/>
          <a:stretch/>
        </p:blipFill>
        <p:spPr>
          <a:xfrm>
            <a:off x="2504160" y="1560240"/>
            <a:ext cx="5958720" cy="3138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Объект авторского права. Любое копирование и использование запрещено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006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92500" lnSpcReduction="19999"/>
          </a:bodyPr>
          <a:p>
            <a:pPr indent="0" algn="ctr" defTabSz="914400">
              <a:lnSpc>
                <a:spcPct val="90000"/>
              </a:lnSpc>
              <a:buNone/>
            </a:pPr>
            <a:r>
              <a:rPr b="1" lang="ru-RU" sz="4400" strike="noStrike" u="none">
                <a:solidFill>
                  <a:schemeClr val="dk1"/>
                </a:solidFill>
                <a:uFillTx/>
                <a:latin typeface="Calibri Light"/>
              </a:rPr>
              <a:t>Варианты заданий</a:t>
            </a:r>
            <a:br>
              <a:rPr sz="4400"/>
            </a:br>
            <a:r>
              <a:rPr b="1" lang="ru-RU" sz="4400" strike="noStrike" u="none">
                <a:solidFill>
                  <a:schemeClr val="dk1"/>
                </a:solidFill>
                <a:uFillTx/>
                <a:latin typeface="Calibri Light"/>
              </a:rPr>
              <a:t>Синий раунд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graphicFrame>
        <p:nvGraphicFramePr>
          <p:cNvPr id="83" name="Объект 4"/>
          <p:cNvGraphicFramePr/>
          <p:nvPr/>
        </p:nvGraphicFramePr>
        <p:xfrm>
          <a:off x="838080" y="1825560"/>
          <a:ext cx="10515240" cy="3243960"/>
        </p:xfrm>
        <a:graphic>
          <a:graphicData uri="http://schemas.openxmlformats.org/drawingml/2006/table">
            <a:tbl>
              <a:tblPr/>
              <a:tblGrid>
                <a:gridCol w="2103120"/>
                <a:gridCol w="2103120"/>
                <a:gridCol w="2103120"/>
                <a:gridCol w="2103120"/>
                <a:gridCol w="2103120"/>
              </a:tblGrid>
              <a:tr h="108108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ФОНЕТИЧЕСКАЯ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РАЗМИНКА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chemeClr val="accent5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sng">
                          <a:solidFill>
                            <a:schemeClr val="dk1"/>
                          </a:solidFill>
                          <a:uFillTx/>
                          <a:latin typeface="Calibri"/>
                          <a:hlinkClick r:id="rId1" action="ppaction://hlinksldjump"/>
                        </a:rPr>
                        <a:t>10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chemeClr val="accent5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sng">
                          <a:solidFill>
                            <a:schemeClr val="dk1"/>
                          </a:solidFill>
                          <a:uFillTx/>
                          <a:latin typeface="Calibri"/>
                          <a:hlinkClick r:id="rId2" action="ppaction://hlinksldjump"/>
                        </a:rPr>
                        <a:t>20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chemeClr val="accent5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sng">
                          <a:solidFill>
                            <a:schemeClr val="dk1"/>
                          </a:solidFill>
                          <a:uFillTx/>
                          <a:latin typeface="Calibri"/>
                          <a:hlinkClick r:id="rId3" action="ppaction://hlinksldjump"/>
                        </a:rPr>
                        <a:t>30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chemeClr val="accent5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sng">
                          <a:solidFill>
                            <a:schemeClr val="dk1"/>
                          </a:solidFill>
                          <a:uFillTx/>
                          <a:latin typeface="Calibri"/>
                          <a:hlinkClick r:id="rId4" action="ppaction://hlinksldjump"/>
                        </a:rPr>
                        <a:t>40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chemeClr val="accent5">
                        <a:tint val="20000"/>
                      </a:schemeClr>
                    </a:solidFill>
                  </a:tcPr>
                </a:tc>
              </a:tr>
              <a:tr h="108108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ПЕСНИ О ВОЙНЕ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chemeClr val="accent5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sng">
                          <a:solidFill>
                            <a:schemeClr val="dk1"/>
                          </a:solidFill>
                          <a:uFillTx/>
                          <a:latin typeface="Calibri"/>
                          <a:hlinkClick r:id="rId5" action="ppaction://hlinksldjump"/>
                        </a:rPr>
                        <a:t>10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chemeClr val="accent5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sng">
                          <a:solidFill>
                            <a:schemeClr val="dk1"/>
                          </a:solidFill>
                          <a:uFillTx/>
                          <a:latin typeface="Calibri"/>
                          <a:hlinkClick r:id="rId6" action="ppaction://hlinksldjump"/>
                        </a:rPr>
                        <a:t>20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chemeClr val="accent5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sng">
                          <a:solidFill>
                            <a:schemeClr val="dk1"/>
                          </a:solidFill>
                          <a:uFillTx/>
                          <a:latin typeface="Calibri"/>
                          <a:hlinkClick r:id="rId7" action="ppaction://hlinksldjump"/>
                        </a:rPr>
                        <a:t>30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chemeClr val="accent5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sng">
                          <a:solidFill>
                            <a:schemeClr val="dk1"/>
                          </a:solidFill>
                          <a:uFillTx/>
                          <a:latin typeface="Calibri"/>
                          <a:hlinkClick r:id="rId8" action="ppaction://hlinksldjump"/>
                        </a:rPr>
                        <a:t>40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chemeClr val="accent5">
                        <a:tint val="40000"/>
                      </a:schemeClr>
                    </a:solidFill>
                  </a:tcPr>
                </a:tc>
              </a:tr>
              <a:tr h="108108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ВОЕННЫЕ СИМВОЛЫ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chemeClr val="accent5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sng">
                          <a:solidFill>
                            <a:schemeClr val="dk1"/>
                          </a:solidFill>
                          <a:uFillTx/>
                          <a:latin typeface="Calibri"/>
                          <a:hlinkClick r:id="rId9" action="ppaction://hlinksldjump"/>
                        </a:rPr>
                        <a:t>10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chemeClr val="accent5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sng">
                          <a:solidFill>
                            <a:schemeClr val="dk1"/>
                          </a:solidFill>
                          <a:uFillTx/>
                          <a:latin typeface="Calibri"/>
                          <a:hlinkClick r:id="rId10" action="ppaction://hlinksldjump"/>
                        </a:rPr>
                        <a:t>20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chemeClr val="accent5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sng">
                          <a:solidFill>
                            <a:schemeClr val="dk1"/>
                          </a:solidFill>
                          <a:uFillTx/>
                          <a:latin typeface="Calibri"/>
                          <a:hlinkClick r:id="rId11" action="ppaction://hlinksldjump"/>
                        </a:rPr>
                        <a:t>30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chemeClr val="accent5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trike="noStrike" u="sng">
                          <a:solidFill>
                            <a:schemeClr val="dk1"/>
                          </a:solidFill>
                          <a:uFillTx/>
                          <a:latin typeface="Calibri"/>
                          <a:hlinkClick r:id="rId12" action="ppaction://hlinksldjump"/>
                        </a:rPr>
                        <a:t>40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chemeClr val="accent5">
                        <a:tint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Объект авторского права. Любое копирование и использование запрещено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1" lang="ru-RU" sz="4400" strike="noStrike" u="none">
                <a:solidFill>
                  <a:schemeClr val="dk1"/>
                </a:solidFill>
                <a:uFillTx/>
                <a:latin typeface="Calibri Light"/>
              </a:rPr>
              <a:t>Фонетическая разминка 10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838080" y="2468160"/>
            <a:ext cx="10515240" cy="122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Calibri"/>
              </a:rPr>
              <a:t>Произнести четко и максимально быстро скороговорку: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Calibri"/>
              </a:rPr>
              <a:t>«Умелый боец — везде молодец»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Объект авторского права. Любое копирование и использование запрещено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1" lang="ru-RU" sz="4400" strike="noStrike" u="none">
                <a:solidFill>
                  <a:schemeClr val="dk1"/>
                </a:solidFill>
                <a:uFillTx/>
                <a:latin typeface="Calibri Light"/>
              </a:rPr>
              <a:t>Фонетическая разминка 20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838080" y="2703240"/>
            <a:ext cx="10515240" cy="1096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Calibri"/>
              </a:rPr>
              <a:t>Парад Победы порадовал после Победы.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Calibri"/>
              </a:rPr>
              <a:t>После победы рады Параду победы.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Объект авторского права. Любое копирование и использование запрещено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616</TotalTime>
  <Application>LibreOffice/24.8.6.2$Windows_X86_64 LibreOffice_project/6d98ba145e9a8a39fc57bcc76981d1fb1316c60c</Application>
  <AppVersion>15.0000</AppVersion>
  <Words>886</Words>
  <Paragraphs>150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2024-11-16T09:06:14Z</dcterms:created>
  <dc:creator>Aleksei Belyaev</dc:creator>
  <dc:description/>
  <dc:language>ru-RU</dc:language>
  <cp:lastModifiedBy>Aleksei Belyaev</cp:lastModifiedBy>
  <dcterms:modified xsi:type="dcterms:W3CDTF">2025-04-28T17:07:02Z</dcterms:modified>
  <cp:revision>2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3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23</vt:i4>
  </property>
</Properties>
</file>