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tube.ru/video/4e88670adffb1c410189b6d4c9448d80/" TargetMode="External"/><Relationship Id="rId2" Type="http://schemas.openxmlformats.org/officeDocument/2006/relationships/hyperlink" Target="https://yandex.ru/video/preview/11153357517761830647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60648" y="-531440"/>
            <a:ext cx="12192000" cy="812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91880" y="3356635"/>
            <a:ext cx="7583488" cy="22467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800" b="1" dirty="0"/>
              <a:t>Использование аутентичных видео и аудио материалов, посвященных Великой отечественной войне, на разных этапах обучения </a:t>
            </a:r>
            <a:r>
              <a:rPr lang="ru-RU" sz="2800" b="1" dirty="0" smtClean="0"/>
              <a:t>РКИ</a:t>
            </a:r>
            <a:r>
              <a:rPr lang="ru-RU" sz="2800" b="1" dirty="0"/>
              <a:t>.</a:t>
            </a:r>
            <a:r>
              <a:rPr lang="ru-RU" sz="2800" b="1" dirty="0" smtClean="0"/>
              <a:t> </a:t>
            </a:r>
            <a:r>
              <a:rPr lang="ru-RU" sz="2800" b="1" dirty="0"/>
              <a:t>Лингвострановедческий аспект в контексте знакомства с праздниками России </a:t>
            </a:r>
          </a:p>
        </p:txBody>
      </p:sp>
    </p:spTree>
    <p:extLst>
      <p:ext uri="{BB962C8B-B14F-4D97-AF65-F5344CB8AC3E}">
        <p14:creationId xmlns:p14="http://schemas.microsoft.com/office/powerpoint/2010/main" val="1235810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3683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Основная </a:t>
            </a:r>
            <a:r>
              <a:rPr lang="ru-RU" sz="2400" b="1" dirty="0"/>
              <a:t>тема </a:t>
            </a:r>
            <a:r>
              <a:rPr lang="ru-RU" sz="2400" dirty="0"/>
              <a:t>песни – трагедия войны и блокады. Растеряев использует яркие образы и метафоры, чтобы передать атмосферу страха, голода и надежды. В тексте упоминаются героические поступки людей, которые, несмотря на все трудности, продолжают бороться за жизнь и спасать других</a:t>
            </a:r>
            <a:r>
              <a:rPr lang="ru-RU" sz="2400" dirty="0" smtClean="0"/>
              <a:t>.</a:t>
            </a:r>
            <a:r>
              <a:rPr lang="ru-RU" sz="2400" dirty="0"/>
              <a:t> </a:t>
            </a:r>
            <a:endParaRPr lang="ru-RU" sz="2400" dirty="0" smtClean="0"/>
          </a:p>
          <a:p>
            <a:pPr algn="just"/>
            <a:r>
              <a:rPr lang="ru-RU" sz="2400" dirty="0" smtClean="0"/>
              <a:t>1</a:t>
            </a:r>
            <a:r>
              <a:rPr lang="ru-RU" sz="2400" dirty="0"/>
              <a:t>. Трагедия войны: В тексте песни описываются страдания людей, которые пережили блокаду. </a:t>
            </a:r>
          </a:p>
          <a:p>
            <a:pPr algn="just"/>
            <a:r>
              <a:rPr lang="ru-RU" sz="2400" dirty="0"/>
              <a:t>2. Герои блокады: В песне упоминаются люди, которые проявили мужество и самоотверженность, помогая другим выжить. </a:t>
            </a:r>
            <a:endParaRPr lang="ru-RU" sz="2400" dirty="0" smtClean="0"/>
          </a:p>
          <a:p>
            <a:pPr algn="just"/>
            <a:r>
              <a:rPr lang="ru-RU" sz="2400" dirty="0" smtClean="0"/>
              <a:t>3</a:t>
            </a:r>
            <a:r>
              <a:rPr lang="ru-RU" sz="2400" dirty="0"/>
              <a:t>. Историческая память: Песня напоминает о важности помнить историю и тех, кто отдал свою жизнь за свободу и мир</a:t>
            </a:r>
            <a:r>
              <a:rPr lang="ru-RU" sz="2400" dirty="0" smtClean="0"/>
              <a:t>.</a:t>
            </a:r>
          </a:p>
          <a:p>
            <a:pPr algn="just"/>
            <a:r>
              <a:rPr lang="ru-RU" sz="2400" dirty="0" smtClean="0"/>
              <a:t>В </a:t>
            </a:r>
            <a:r>
              <a:rPr lang="ru-RU" sz="2400" dirty="0"/>
              <a:t>тексте песни встречаются такие фразы и образы, которые иллюстрируют вышеперечисленные темы:</a:t>
            </a:r>
          </a:p>
          <a:p>
            <a:pPr algn="just"/>
            <a:r>
              <a:rPr lang="ru-RU" sz="2400" dirty="0" smtClean="0"/>
              <a:t>«</a:t>
            </a:r>
            <a:r>
              <a:rPr lang="ru-RU" sz="2400" dirty="0"/>
              <a:t>Лишь хочу, чтоб знал ты в своем раю –</a:t>
            </a:r>
            <a:br>
              <a:rPr lang="ru-RU" sz="2400" dirty="0"/>
            </a:br>
            <a:r>
              <a:rPr lang="ru-RU" sz="2400" dirty="0"/>
              <a:t>Я из-за тебя здесь сейчас стою</a:t>
            </a:r>
            <a:r>
              <a:rPr lang="ru-RU" sz="2400" dirty="0" smtClean="0"/>
              <a:t>» </a:t>
            </a:r>
            <a:r>
              <a:rPr lang="ru-RU" sz="2400" dirty="0"/>
              <a:t>— </a:t>
            </a:r>
            <a:r>
              <a:rPr lang="ru-RU" sz="2400" dirty="0" smtClean="0"/>
              <a:t>эти строчки показывают оптимизм </a:t>
            </a:r>
            <a:r>
              <a:rPr lang="ru-RU" sz="2400" dirty="0"/>
              <a:t>людей. - «Снег и холод» — описываются суровые условия, в которых приходилось жить</a:t>
            </a:r>
            <a:r>
              <a:rPr lang="ru-RU" sz="2400" dirty="0" smtClean="0"/>
              <a:t>.</a:t>
            </a:r>
            <a:r>
              <a:rPr lang="ru-RU" sz="2400" dirty="0"/>
              <a:t> Сколько вас таких? - Тех, кто уходил,</a:t>
            </a:r>
            <a:br>
              <a:rPr lang="ru-RU" sz="2400" dirty="0"/>
            </a:br>
            <a:r>
              <a:rPr lang="ru-RU" sz="2400" dirty="0"/>
              <a:t>Так и не узнав, кто же </a:t>
            </a:r>
            <a:r>
              <a:rPr lang="ru-RU" sz="2400" dirty="0" smtClean="0"/>
              <a:t>победил – трагедия и боль за тех, кто не вернулся.</a:t>
            </a:r>
            <a:endParaRPr lang="ru-RU" sz="2400" dirty="0"/>
          </a:p>
          <a:p>
            <a:endParaRPr lang="ru-RU" dirty="0"/>
          </a:p>
          <a:p>
            <a:r>
              <a:rPr lang="ru-RU" dirty="0"/>
              <a:t> </a:t>
            </a:r>
          </a:p>
          <a:p>
            <a:endParaRPr lang="ru-RU" dirty="0"/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43720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344"/>
            <a:ext cx="9144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Вот несколько заданий, вопросов и упражнений для уровня А2 </a:t>
            </a:r>
          </a:p>
          <a:p>
            <a:pPr algn="just"/>
            <a:r>
              <a:rPr lang="ru-RU" sz="2400" dirty="0"/>
              <a:t>Задания:</a:t>
            </a:r>
          </a:p>
          <a:p>
            <a:pPr algn="just"/>
            <a:r>
              <a:rPr lang="ru-RU" sz="2400" dirty="0"/>
              <a:t>1. Лексика: - Найдите в тексте слова, связанные с зимой и холодом. Напишите их и переведите на ваш родной язык.</a:t>
            </a:r>
          </a:p>
          <a:p>
            <a:pPr algn="just"/>
            <a:r>
              <a:rPr lang="ru-RU" sz="2400" dirty="0"/>
              <a:t>2. Грамматика: - Найдите в тексте глаголы в прошедшем времени и выпишите их. Объясните их значение.</a:t>
            </a:r>
          </a:p>
          <a:p>
            <a:pPr algn="just"/>
            <a:r>
              <a:rPr lang="ru-RU" sz="2400" dirty="0"/>
              <a:t>3. Понимание текста: - Прочитайте текст и найдите ответы на следующие вопросы: - Какой город упоминается в песне? - Что происходит с караваном машин? - Какое чувство испытывает лирический герой?</a:t>
            </a:r>
          </a:p>
          <a:p>
            <a:pPr algn="just"/>
            <a:r>
              <a:rPr lang="ru-RU" sz="2400" dirty="0"/>
              <a:t>Вопросы:</a:t>
            </a:r>
          </a:p>
          <a:p>
            <a:pPr algn="just"/>
            <a:r>
              <a:rPr lang="ru-RU" sz="2400" dirty="0"/>
              <a:t>1. Как вы думаете, о чем думает человек, стоя в зимний мрак? 2. Что символизирует «ладожский маяк» в контексте песни? 3. Как вы понимаете фразу «можно лишь уйти к Богу босиком»? Какое значение она имеет?</a:t>
            </a:r>
          </a:p>
        </p:txBody>
      </p:sp>
    </p:spTree>
    <p:extLst>
      <p:ext uri="{BB962C8B-B14F-4D97-AF65-F5344CB8AC3E}">
        <p14:creationId xmlns:p14="http://schemas.microsoft.com/office/powerpoint/2010/main" val="2264603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0622"/>
            <a:ext cx="92525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Упражнения:</a:t>
            </a:r>
          </a:p>
          <a:p>
            <a:pPr algn="just"/>
            <a:r>
              <a:rPr lang="ru-RU" sz="2400" dirty="0"/>
              <a:t>1. Заполнение пропусков: - Заполните пропуски в предложениях, используя слова из текста: - «Курс на __________ через тонкий лед.» - «Город ждет __________, одурев от мук.»</a:t>
            </a:r>
          </a:p>
          <a:p>
            <a:pPr algn="just"/>
            <a:r>
              <a:rPr lang="ru-RU" sz="2400" dirty="0"/>
              <a:t>2. Перевод предложений: - Переведите на русский язык следующие предложения: - «</a:t>
            </a:r>
            <a:r>
              <a:rPr lang="ru-RU" sz="2400" dirty="0" err="1"/>
              <a:t>The</a:t>
            </a:r>
            <a:r>
              <a:rPr lang="ru-RU" sz="2400" dirty="0"/>
              <a:t> </a:t>
            </a:r>
            <a:r>
              <a:rPr lang="ru-RU" sz="2400" dirty="0" err="1"/>
              <a:t>city</a:t>
            </a:r>
            <a:r>
              <a:rPr lang="ru-RU" sz="2400" dirty="0"/>
              <a:t> </a:t>
            </a:r>
            <a:r>
              <a:rPr lang="ru-RU" sz="2400" dirty="0" err="1"/>
              <a:t>waits</a:t>
            </a:r>
            <a:r>
              <a:rPr lang="ru-RU" sz="2400" dirty="0"/>
              <a:t> </a:t>
            </a:r>
            <a:r>
              <a:rPr lang="ru-RU" sz="2400" dirty="0" err="1"/>
              <a:t>in</a:t>
            </a:r>
            <a:r>
              <a:rPr lang="ru-RU" sz="2400" dirty="0"/>
              <a:t> </a:t>
            </a:r>
            <a:r>
              <a:rPr lang="ru-RU" sz="2400" dirty="0" err="1"/>
              <a:t>agony</a:t>
            </a:r>
            <a:r>
              <a:rPr lang="ru-RU" sz="2400" dirty="0"/>
              <a:t>.» - «</a:t>
            </a:r>
            <a:r>
              <a:rPr lang="ru-RU" sz="2400" dirty="0" err="1"/>
              <a:t>You</a:t>
            </a:r>
            <a:r>
              <a:rPr lang="ru-RU" sz="2400" dirty="0"/>
              <a:t> </a:t>
            </a:r>
            <a:r>
              <a:rPr lang="ru-RU" sz="2400" dirty="0" err="1"/>
              <a:t>saved</a:t>
            </a:r>
            <a:r>
              <a:rPr lang="ru-RU" sz="2400" dirty="0"/>
              <a:t> </a:t>
            </a:r>
            <a:r>
              <a:rPr lang="ru-RU" sz="2400" dirty="0" err="1"/>
              <a:t>my</a:t>
            </a:r>
            <a:r>
              <a:rPr lang="ru-RU" sz="2400" dirty="0"/>
              <a:t> </a:t>
            </a:r>
            <a:r>
              <a:rPr lang="ru-RU" sz="2400" dirty="0" err="1"/>
              <a:t>loved</a:t>
            </a:r>
            <a:r>
              <a:rPr lang="ru-RU" sz="2400" dirty="0"/>
              <a:t> </a:t>
            </a:r>
            <a:r>
              <a:rPr lang="ru-RU" sz="2400" dirty="0" err="1"/>
              <a:t>ones</a:t>
            </a:r>
            <a:r>
              <a:rPr lang="ru-RU" sz="2400" dirty="0"/>
              <a:t>.»</a:t>
            </a:r>
          </a:p>
          <a:p>
            <a:pPr algn="just"/>
            <a:r>
              <a:rPr lang="ru-RU" sz="2400" dirty="0"/>
              <a:t>3. Составление предложений: - Используя слова из текста, составьте 5 предложений о зиме и холоде.</a:t>
            </a:r>
          </a:p>
          <a:p>
            <a:pPr algn="just"/>
            <a:r>
              <a:rPr lang="ru-RU" sz="2400" dirty="0"/>
              <a:t>4. Обсуждение: - В группе обсудите, какова роль памяти в жизни человека. Как это связано с текстом песни?</a:t>
            </a:r>
          </a:p>
          <a:p>
            <a:pPr algn="just"/>
            <a:r>
              <a:rPr lang="ru-RU" sz="2400" dirty="0"/>
              <a:t>Дополнительное задание:</a:t>
            </a:r>
          </a:p>
          <a:p>
            <a:pPr algn="just"/>
            <a:r>
              <a:rPr lang="ru-RU" sz="2400" dirty="0"/>
              <a:t>- Напишите короткое сочинение (5-7 предложений) о том, как вы представляете себе Ленинград в зимнее время. Используйте слова и выражения из текста.</a:t>
            </a:r>
          </a:p>
        </p:txBody>
      </p:sp>
    </p:spTree>
    <p:extLst>
      <p:ext uri="{BB962C8B-B14F-4D97-AF65-F5344CB8AC3E}">
        <p14:creationId xmlns:p14="http://schemas.microsoft.com/office/powerpoint/2010/main" val="152499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A2: Задания и упражнения </a:t>
            </a:r>
          </a:p>
          <a:p>
            <a:pPr algn="just"/>
            <a:r>
              <a:rPr lang="ru-RU" sz="2000" dirty="0"/>
              <a:t>Задание 1: Чтение и понимание текста Прочитайте текст «Ленинградская песня» и ответьте на вопросы:</a:t>
            </a:r>
          </a:p>
          <a:p>
            <a:pPr algn="just"/>
            <a:r>
              <a:rPr lang="ru-RU" sz="2000" dirty="0"/>
              <a:t>1. Где происходит действие песни? 2. Какой свет освещает ночь? 3. Что делает главный герой в тексте? 4. Какое чувство испытывает герой? 5. Что символизирует «караван машин»?</a:t>
            </a:r>
          </a:p>
          <a:p>
            <a:pPr algn="just"/>
            <a:r>
              <a:rPr lang="ru-RU" sz="2000" dirty="0"/>
              <a:t> Задание 2: Лексика Найдите в тексте слова, которые соответствуют следующим определениям:</a:t>
            </a:r>
          </a:p>
          <a:p>
            <a:pPr algn="just"/>
            <a:r>
              <a:rPr lang="ru-RU" sz="2000" dirty="0"/>
              <a:t>1. Место, где корабли могут получать указания (маяк). 2. Состояние, когда человек чувствует печаль (тоска). 3. Ледяная поверхность, по которой можно пройти (лед). 4. Событие, когда что-то взрывается (взрыв). 5. Группа машин, идущих вместе (караван).</a:t>
            </a:r>
          </a:p>
          <a:p>
            <a:pPr algn="just"/>
            <a:r>
              <a:rPr lang="ru-RU" sz="2000" dirty="0"/>
              <a:t> Задание 3: Грамматика Заполните пропуски в предложениях, используя правильную форму глагола в скобках:</a:t>
            </a:r>
          </a:p>
          <a:p>
            <a:pPr algn="just"/>
            <a:r>
              <a:rPr lang="ru-RU" sz="2000" dirty="0"/>
              <a:t>1. Я (стоять) ________ на берегу и (смотреть) ________ на море. 2. Он (идти) ________ по тонкому льду. 3. Мы (ждать) ________ помощи. 4. Она (услышать) ________ взрыв. 5. Они (спасать) ________ людей из блокады.</a:t>
            </a:r>
          </a:p>
          <a:p>
            <a:pPr algn="just"/>
            <a:r>
              <a:rPr lang="ru-RU" sz="2000" dirty="0"/>
              <a:t> Задание 4: Письмо Напишите короткое сочинение (5-7 предложений) на тему: «Что для меня значит мой город». Используйте слова из текста и описывайте свои чувства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6334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5716" y="20937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</a:rPr>
              <a:t>Ленинградская </a:t>
            </a:r>
            <a:r>
              <a:rPr lang="ru-RU" b="1" dirty="0" smtClean="0">
                <a:solidFill>
                  <a:prstClr val="black"/>
                </a:solidFill>
              </a:rPr>
              <a:t>песня.  </a:t>
            </a:r>
            <a:r>
              <a:rPr lang="ru-RU" dirty="0" smtClean="0">
                <a:solidFill>
                  <a:prstClr val="black"/>
                </a:solidFill>
              </a:rPr>
              <a:t>Авт. Игорь Растеряев</a:t>
            </a:r>
          </a:p>
          <a:p>
            <a:r>
              <a:rPr lang="en-US" dirty="0" smtClean="0">
                <a:solidFill>
                  <a:prstClr val="black"/>
                </a:solidFill>
                <a:hlinkClick r:id="rId2"/>
              </a:rPr>
              <a:t>https</a:t>
            </a:r>
            <a:r>
              <a:rPr lang="en-US" dirty="0">
                <a:solidFill>
                  <a:prstClr val="black"/>
                </a:solidFill>
                <a:hlinkClick r:id="rId2"/>
              </a:rPr>
              <a:t>://</a:t>
            </a:r>
            <a:r>
              <a:rPr lang="en-US" dirty="0" smtClean="0">
                <a:solidFill>
                  <a:prstClr val="black"/>
                </a:solidFill>
                <a:hlinkClick r:id="rId2"/>
              </a:rPr>
              <a:t>yandex.ru/video/preview/11153357517761830647</a:t>
            </a:r>
            <a:endParaRPr lang="ru-RU" dirty="0" smtClean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  <a:hlinkClick r:id="rId3"/>
              </a:rPr>
              <a:t>https://rutube.ru/video/4e88670adffb1c410189b6d4c9448d80</a:t>
            </a:r>
            <a:r>
              <a:rPr lang="en-US" dirty="0" smtClean="0">
                <a:solidFill>
                  <a:prstClr val="black"/>
                </a:solidFill>
                <a:hlinkClick r:id="rId3"/>
              </a:rPr>
              <a:t>/</a:t>
            </a:r>
            <a:endParaRPr lang="ru-RU" dirty="0" smtClean="0">
              <a:solidFill>
                <a:prstClr val="black"/>
              </a:solidFill>
            </a:endParaRPr>
          </a:p>
          <a:p>
            <a:r>
              <a:rPr lang="ru-RU" dirty="0" smtClean="0">
                <a:solidFill>
                  <a:prstClr val="black"/>
                </a:solidFill>
              </a:rPr>
              <a:t>.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108520" y="980728"/>
            <a:ext cx="92468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</a:rPr>
              <a:t>«ЛЕНИНГРАДСКАЯ ПЕСНЯ» ИГОРЯ РАСТЕРЯЕВА </a:t>
            </a:r>
            <a:r>
              <a:rPr lang="ru-RU" b="1" dirty="0" smtClean="0">
                <a:solidFill>
                  <a:prstClr val="black"/>
                </a:solidFill>
              </a:rPr>
              <a:t>, ПОСВЯЩЕННАЯ ВОДИТЕЛЮ- </a:t>
            </a:r>
            <a:r>
              <a:rPr lang="ru-RU" b="1" dirty="0">
                <a:solidFill>
                  <a:prstClr val="black"/>
                </a:solidFill>
              </a:rPr>
              <a:t>ЛЕНИНГРАДЦУ ИВАНУ НИКИФОРОВИЧУ ШУЛЬГЕ И ВСЕМ ДРУГИМ ВОДИТЕЛЯМ, СОВЕРШАВШИМ БЛОКАДНЫЕ РЕЙСЫ ПО ЛЬДУ ЛАДОЖСКОГО ОЗЕРА</a:t>
            </a:r>
            <a:r>
              <a:rPr lang="ru-RU" b="1" dirty="0" smtClean="0">
                <a:solidFill>
                  <a:prstClr val="black"/>
                </a:solidFill>
              </a:rPr>
              <a:t>.</a:t>
            </a:r>
            <a:endParaRPr lang="ru-RU" b="1" dirty="0">
              <a:solidFill>
                <a:prstClr val="black"/>
              </a:solidFill>
            </a:endParaRPr>
          </a:p>
        </p:txBody>
      </p:sp>
      <p:pic>
        <p:nvPicPr>
          <p:cNvPr id="3074" name="Picture 2" descr="Picture backgrou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02" y="2204864"/>
            <a:ext cx="6858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339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04664"/>
            <a:ext cx="903649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БЕСЕДА  ПОСЛЕ  ПРОСЛУШИВАНИЯ</a:t>
            </a:r>
            <a:r>
              <a:rPr lang="ru-RU" sz="2000" dirty="0" smtClean="0"/>
              <a:t>:</a:t>
            </a:r>
          </a:p>
          <a:p>
            <a:pPr algn="just"/>
            <a:r>
              <a:rPr lang="ru-RU" sz="2400" dirty="0" smtClean="0"/>
              <a:t>Песня </a:t>
            </a:r>
            <a:r>
              <a:rPr lang="ru-RU" sz="2400" dirty="0"/>
              <a:t>«Ленинградская» Игоря Растеряева </a:t>
            </a:r>
            <a:r>
              <a:rPr lang="ru-RU" sz="2400" dirty="0" smtClean="0"/>
              <a:t>затрагивает </a:t>
            </a:r>
            <a:r>
              <a:rPr lang="ru-RU" sz="2400" dirty="0"/>
              <a:t>важные исторические события, связанные с блокадой Ленинграда во время Второй мировой войны. В ней описываются страдания людей, переживших ужасные условия блокады, и подчеркивается героизм тех, кто помогал </a:t>
            </a:r>
            <a:r>
              <a:rPr lang="ru-RU" sz="2400" dirty="0" smtClean="0"/>
              <a:t>жителям выживать </a:t>
            </a:r>
            <a:r>
              <a:rPr lang="ru-RU" sz="2400" dirty="0"/>
              <a:t>в это тяжелое время</a:t>
            </a:r>
            <a:r>
              <a:rPr lang="ru-RU" sz="2400" dirty="0" smtClean="0"/>
              <a:t>.</a:t>
            </a:r>
            <a:r>
              <a:rPr lang="ru-RU" sz="2400" dirty="0"/>
              <a:t> Песня «Ленинградская» Игоря Растеряева – это не только художественное произведение, но и важный источник информации о трагических событиях в истории России. Она помогает понять, как люди справлялись с ужасами войны и блокады, и подчеркивает важность человеческой доброты и героизма в тяжелые </a:t>
            </a:r>
            <a:r>
              <a:rPr lang="ru-RU" sz="2400" dirty="0" smtClean="0"/>
              <a:t>времена.</a:t>
            </a:r>
          </a:p>
          <a:p>
            <a:pPr algn="just"/>
            <a:r>
              <a:rPr lang="ru-RU" sz="2400" dirty="0"/>
              <a:t>Песня «Ленинградская» Игоря Растеряева – это яркий пример русской народной песни, которая отражает дух и атмосферу города Санкт-Петербург (Ленинграда) и его жителей. Песня наполнена глубокими эмоциями и исторической памятью, что делает её важной частью русской культуры</a:t>
            </a:r>
          </a:p>
        </p:txBody>
      </p:sp>
    </p:spTree>
    <p:extLst>
      <p:ext uri="{BB962C8B-B14F-4D97-AF65-F5344CB8AC3E}">
        <p14:creationId xmlns:p14="http://schemas.microsoft.com/office/powerpoint/2010/main" val="1505990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04664"/>
            <a:ext cx="903649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БЕСЕДА  ПОСЛЕ  ПРОСЛУШИВАНИЯ</a:t>
            </a:r>
            <a:r>
              <a:rPr lang="ru-RU" sz="2000" dirty="0" smtClean="0"/>
              <a:t>:</a:t>
            </a:r>
          </a:p>
          <a:p>
            <a:pPr algn="just"/>
            <a:r>
              <a:rPr lang="ru-RU" sz="2400" dirty="0" smtClean="0"/>
              <a:t>Песня </a:t>
            </a:r>
            <a:r>
              <a:rPr lang="ru-RU" sz="2400" dirty="0"/>
              <a:t>«Ленинградская» Игоря Растеряева </a:t>
            </a:r>
            <a:r>
              <a:rPr lang="ru-RU" sz="2400" dirty="0" smtClean="0"/>
              <a:t>затрагивает </a:t>
            </a:r>
            <a:r>
              <a:rPr lang="ru-RU" sz="2400" dirty="0"/>
              <a:t>важные исторические события, связанные с блокадой Ленинграда во время Второй мировой войны. В ней описываются страдания людей, переживших ужасные условия блокады, и подчеркивается героизм тех, кто помогал </a:t>
            </a:r>
            <a:r>
              <a:rPr lang="ru-RU" sz="2400" dirty="0" smtClean="0"/>
              <a:t>жителям выживать </a:t>
            </a:r>
            <a:r>
              <a:rPr lang="ru-RU" sz="2400" dirty="0"/>
              <a:t>в это тяжелое время</a:t>
            </a:r>
            <a:r>
              <a:rPr lang="ru-RU" sz="2400" dirty="0" smtClean="0"/>
              <a:t>.</a:t>
            </a:r>
            <a:r>
              <a:rPr lang="ru-RU" sz="2400" dirty="0"/>
              <a:t> Песня «Ленинградская» Игоря Растеряева – это не только художественное произведение, но и важный источник информации о трагических событиях в истории России. Она помогает понять, как люди справлялись с ужасами войны и блокады, и подчеркивает важность человеческой доброты и героизма в тяжелые </a:t>
            </a:r>
            <a:r>
              <a:rPr lang="ru-RU" sz="2400" dirty="0" smtClean="0"/>
              <a:t>времена.</a:t>
            </a:r>
          </a:p>
          <a:p>
            <a:pPr algn="just"/>
            <a:r>
              <a:rPr lang="ru-RU" sz="2400" dirty="0"/>
              <a:t>Песня «Ленинградская» Игоря Растеряева – это яркий пример русской народной песни, которая отражает дух и атмосферу города Санкт-Петербург (Ленинграда) и его жителей. Песня наполнена глубокими эмоциями и исторической памятью, что делает её важной частью русской культуры</a:t>
            </a:r>
          </a:p>
        </p:txBody>
      </p:sp>
    </p:spTree>
    <p:extLst>
      <p:ext uri="{BB962C8B-B14F-4D97-AF65-F5344CB8AC3E}">
        <p14:creationId xmlns:p14="http://schemas.microsoft.com/office/powerpoint/2010/main" val="1754181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496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61130"/>
            <a:ext cx="9144000" cy="674030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 </a:t>
            </a:r>
            <a:r>
              <a:rPr lang="ru-RU" sz="2400" b="1" dirty="0"/>
              <a:t>Задания на понимание текста</a:t>
            </a:r>
          </a:p>
          <a:p>
            <a:pPr algn="just"/>
            <a:r>
              <a:rPr lang="ru-RU" sz="2400" dirty="0"/>
              <a:t> </a:t>
            </a:r>
          </a:p>
          <a:p>
            <a:pPr algn="just"/>
            <a:r>
              <a:rPr lang="ru-RU" sz="2400" dirty="0"/>
              <a:t>1. Какую роль играли герои в блокаде Ленинграда? Приведите примеры из песни. 2. Как автор передает атмосферу страха и надежды? Приведите цитаты из текста</a:t>
            </a:r>
            <a:r>
              <a:rPr lang="ru-RU" sz="2400" dirty="0" smtClean="0"/>
              <a:t>.</a:t>
            </a:r>
            <a:r>
              <a:rPr lang="ru-RU" sz="2400" dirty="0"/>
              <a:t> 1. Краткое содержание: Напишите краткое содержание песни своими словами. Что, по вашему мнению, является главной идеей?</a:t>
            </a:r>
          </a:p>
          <a:p>
            <a:pPr algn="just"/>
            <a:r>
              <a:rPr lang="ru-RU" sz="2400" dirty="0"/>
              <a:t> </a:t>
            </a:r>
          </a:p>
          <a:p>
            <a:pPr algn="just"/>
            <a:r>
              <a:rPr lang="ru-RU" sz="2400" dirty="0"/>
              <a:t>2. Эмоции персонажей: Какие эмоции испытывают герои песни? Приведите примеры из текста.</a:t>
            </a:r>
          </a:p>
          <a:p>
            <a:pPr algn="just"/>
            <a:r>
              <a:rPr lang="ru-RU" sz="2400" dirty="0"/>
              <a:t> </a:t>
            </a:r>
          </a:p>
          <a:p>
            <a:pPr algn="just"/>
            <a:r>
              <a:rPr lang="ru-RU" sz="2400" dirty="0"/>
              <a:t>3. Личное мнение: Как вы относитесь к теме блокады Ленинграда? Почему важно помнить о таких событиях?</a:t>
            </a:r>
          </a:p>
          <a:p>
            <a:pPr algn="just"/>
            <a:endParaRPr lang="ru-RU" sz="2400" dirty="0" smtClean="0"/>
          </a:p>
          <a:p>
            <a:pPr algn="just"/>
            <a:endParaRPr lang="ru-RU" sz="2400" dirty="0"/>
          </a:p>
          <a:p>
            <a:pPr algn="just"/>
            <a:endParaRPr lang="ru-RU" sz="2400" dirty="0" smtClean="0"/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71806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668" y="0"/>
            <a:ext cx="912333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Тематический анализ</a:t>
            </a:r>
          </a:p>
          <a:p>
            <a:pPr algn="just"/>
            <a:r>
              <a:rPr lang="ru-RU" sz="2800" b="1" dirty="0"/>
              <a:t>1</a:t>
            </a:r>
            <a:r>
              <a:rPr lang="ru-RU" sz="2800" b="1" dirty="0" smtClean="0"/>
              <a:t>. Тема </a:t>
            </a:r>
            <a:r>
              <a:rPr lang="ru-RU" sz="2800" b="1" dirty="0"/>
              <a:t>войны и блокады</a:t>
            </a:r>
            <a:r>
              <a:rPr lang="ru-RU" sz="2800" dirty="0"/>
              <a:t>: Текст глубоко погружен в тему войны, блокады Ленинграда и страданий людей. Он передает атмосферу безысходности, но также и стойкости.</a:t>
            </a:r>
          </a:p>
          <a:p>
            <a:pPr algn="just"/>
            <a:r>
              <a:rPr lang="ru-RU" sz="2800" b="1" dirty="0"/>
              <a:t>2</a:t>
            </a:r>
            <a:r>
              <a:rPr lang="ru-RU" sz="2800" b="1" dirty="0" smtClean="0"/>
              <a:t>. Память </a:t>
            </a:r>
            <a:r>
              <a:rPr lang="ru-RU" sz="2800" b="1" dirty="0"/>
              <a:t>и утрата: </a:t>
            </a:r>
            <a:r>
              <a:rPr lang="ru-RU" sz="2800" dirty="0"/>
              <a:t>Лирический герой размышляет о прошлом, о тех, кто ушел, и о своем месте в настоящем. Тема памяти о погибших и о тех, кто выживал в условиях блокады, пронизывает весь текст.</a:t>
            </a:r>
          </a:p>
          <a:p>
            <a:pPr algn="just"/>
            <a:r>
              <a:rPr lang="ru-RU" sz="2800" b="1" dirty="0"/>
              <a:t>3</a:t>
            </a:r>
            <a:r>
              <a:rPr lang="ru-RU" sz="2800" b="1" dirty="0" smtClean="0"/>
              <a:t>. Надежда </a:t>
            </a:r>
            <a:r>
              <a:rPr lang="ru-RU" sz="2800" b="1" dirty="0"/>
              <a:t>и вера: </a:t>
            </a:r>
            <a:r>
              <a:rPr lang="ru-RU" sz="2800" dirty="0"/>
              <a:t>Несмотря на мрак и страдания, в тексте присутствует надежда, что память о людях, переживших блокаду, сохраняется. Последние строки подчеркивают связь между прошлым и настоящим, веру в то, что они не забыты.</a:t>
            </a:r>
          </a:p>
        </p:txBody>
      </p:sp>
    </p:spTree>
    <p:extLst>
      <p:ext uri="{BB962C8B-B14F-4D97-AF65-F5344CB8AC3E}">
        <p14:creationId xmlns:p14="http://schemas.microsoft.com/office/powerpoint/2010/main" val="930967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6449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cs typeface="Aharoni" pitchFamily="2" charset="-79"/>
              </a:rPr>
              <a:t>Ленинградская песня </a:t>
            </a:r>
            <a:r>
              <a:rPr lang="ru-RU" sz="2400" dirty="0" smtClean="0">
                <a:cs typeface="Aharoni" pitchFamily="2" charset="-79"/>
              </a:rPr>
              <a:t>ярки</a:t>
            </a:r>
            <a:r>
              <a:rPr lang="ru-RU" sz="2400" dirty="0">
                <a:cs typeface="Aharoni" pitchFamily="2" charset="-79"/>
              </a:rPr>
              <a:t>й</a:t>
            </a:r>
            <a:r>
              <a:rPr lang="ru-RU" sz="2400" dirty="0" smtClean="0">
                <a:cs typeface="Aharoni" pitchFamily="2" charset="-79"/>
              </a:rPr>
              <a:t> пример </a:t>
            </a:r>
            <a:r>
              <a:rPr lang="ru-RU" sz="2400" dirty="0">
                <a:cs typeface="Aharoni" pitchFamily="2" charset="-79"/>
              </a:rPr>
              <a:t>поэтического выражения страха, надежды и памяти. Текст насыщен образами, которые создают атмосферу трагедии и героизма, присущую этому историческому периоду.</a:t>
            </a:r>
          </a:p>
          <a:p>
            <a:pPr algn="just"/>
            <a:r>
              <a:rPr lang="ru-RU" sz="2400" b="1" dirty="0">
                <a:cs typeface="Aharoni" pitchFamily="2" charset="-79"/>
              </a:rPr>
              <a:t>1. Исторический контекст</a:t>
            </a:r>
          </a:p>
          <a:p>
            <a:pPr algn="just"/>
            <a:r>
              <a:rPr lang="ru-RU" sz="2400" dirty="0">
                <a:cs typeface="Aharoni" pitchFamily="2" charset="-79"/>
              </a:rPr>
              <a:t>Блокада Ленинграда (1941-1944) стала одним из самых трагических событий в истории Второй мировой войны. Город, окруженный немецкими войсками, испытывал колоссальные страдания: голод, холод, постоянные бомбежки. </a:t>
            </a:r>
            <a:r>
              <a:rPr lang="ru-RU" sz="2400" dirty="0" smtClean="0"/>
              <a:t>Упоминание </a:t>
            </a:r>
            <a:r>
              <a:rPr lang="ru-RU" sz="2400" dirty="0"/>
              <a:t>о "ладожском маяке" сразу же вызывает образы выживания и надежды, так как Ладожское озеро стало единственным путём для доставки продовольствия и помощи в осаждённый город. Слова "блокадный рейс" и "караван машин на весеннем льду" подчеркивают мужество и стойкость людей, которые, </a:t>
            </a:r>
            <a:r>
              <a:rPr lang="ru-RU" sz="2400" dirty="0" smtClean="0"/>
              <a:t>продолжают </a:t>
            </a:r>
            <a:r>
              <a:rPr lang="ru-RU" sz="2400" dirty="0"/>
              <a:t>бороться за свою </a:t>
            </a:r>
            <a:r>
              <a:rPr lang="ru-RU" sz="2400" dirty="0" smtClean="0"/>
              <a:t>жизнь.</a:t>
            </a:r>
            <a:r>
              <a:rPr lang="ru-RU" sz="2400" b="1" dirty="0" smtClean="0">
                <a:cs typeface="Aharoni" pitchFamily="2" charset="-79"/>
              </a:rPr>
              <a:t> </a:t>
            </a:r>
            <a:r>
              <a:rPr lang="ru-RU" sz="2400" dirty="0" smtClean="0">
                <a:cs typeface="Aharoni" pitchFamily="2" charset="-79"/>
              </a:rPr>
              <a:t> </a:t>
            </a:r>
            <a:r>
              <a:rPr lang="ru-RU" sz="2400" dirty="0">
                <a:cs typeface="Aharoni" pitchFamily="2" charset="-79"/>
              </a:rPr>
              <a:t>Песня </a:t>
            </a:r>
            <a:r>
              <a:rPr lang="ru-RU" sz="2400" dirty="0" smtClean="0">
                <a:cs typeface="Aharoni" pitchFamily="2" charset="-79"/>
              </a:rPr>
              <a:t>рассказывает о военном шофере и отражает  </a:t>
            </a:r>
            <a:r>
              <a:rPr lang="ru-RU" sz="2400" dirty="0">
                <a:cs typeface="Aharoni" pitchFamily="2" charset="-79"/>
              </a:rPr>
              <a:t>переживания и воспоминания </a:t>
            </a:r>
            <a:r>
              <a:rPr lang="ru-RU" sz="2400" dirty="0" smtClean="0">
                <a:cs typeface="Aharoni" pitchFamily="2" charset="-79"/>
              </a:rPr>
              <a:t>обо всех, </a:t>
            </a:r>
            <a:r>
              <a:rPr lang="ru-RU" sz="2400" dirty="0">
                <a:cs typeface="Aharoni" pitchFamily="2" charset="-79"/>
              </a:rPr>
              <a:t>кто сражался и погибал за город.</a:t>
            </a:r>
          </a:p>
          <a:p>
            <a:pPr algn="just"/>
            <a:r>
              <a:rPr lang="ru-RU" sz="2400" dirty="0">
                <a:cs typeface="Aharoni" pitchFamily="2" charset="-79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5778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06" y="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cs typeface="Aharoni" pitchFamily="2" charset="-79"/>
              </a:rPr>
              <a:t>2</a:t>
            </a:r>
            <a:r>
              <a:rPr lang="ru-RU" b="1" dirty="0">
                <a:cs typeface="Aharoni" pitchFamily="2" charset="-79"/>
              </a:rPr>
              <a:t>. </a:t>
            </a:r>
            <a:r>
              <a:rPr lang="ru-RU" sz="2000" b="1" dirty="0">
                <a:cs typeface="Aharoni" pitchFamily="2" charset="-79"/>
              </a:rPr>
              <a:t>Тематика и </a:t>
            </a:r>
            <a:r>
              <a:rPr lang="ru-RU" sz="2000" b="1" dirty="0" smtClean="0">
                <a:cs typeface="Aharoni" pitchFamily="2" charset="-79"/>
              </a:rPr>
              <a:t>мотивы. </a:t>
            </a:r>
            <a:r>
              <a:rPr lang="ru-RU" sz="2400" dirty="0" smtClean="0">
                <a:cs typeface="Aharoni" pitchFamily="2" charset="-79"/>
              </a:rPr>
              <a:t>Основная </a:t>
            </a:r>
            <a:r>
              <a:rPr lang="ru-RU" sz="2400" dirty="0">
                <a:cs typeface="Aharoni" pitchFamily="2" charset="-79"/>
              </a:rPr>
              <a:t>тема песни — это борьба за </a:t>
            </a:r>
            <a:r>
              <a:rPr lang="ru-RU" sz="2400" dirty="0" smtClean="0">
                <a:cs typeface="Aharoni" pitchFamily="2" charset="-79"/>
              </a:rPr>
              <a:t>жизнь </a:t>
            </a:r>
            <a:r>
              <a:rPr lang="ru-RU" sz="2400" dirty="0">
                <a:cs typeface="Aharoni" pitchFamily="2" charset="-79"/>
              </a:rPr>
              <a:t>и память о тех, кто не вернулся. Лирический герой, стоя "в стылом зимнем мраке", наблюдает за "ладожским маяком", символизирующим надежду и спасение. Образы "каравана машин на весеннем льду" и "блокадного рейса" создают ощущение движения и </a:t>
            </a:r>
            <a:r>
              <a:rPr lang="ru-RU" sz="2400" dirty="0" smtClean="0">
                <a:cs typeface="Aharoni" pitchFamily="2" charset="-79"/>
              </a:rPr>
              <a:t>борьбы</a:t>
            </a:r>
            <a:endParaRPr lang="ru-RU" sz="2400" dirty="0">
              <a:cs typeface="Aharoni" pitchFamily="2" charset="-79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414" y="2208531"/>
            <a:ext cx="908258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3. </a:t>
            </a:r>
            <a:r>
              <a:rPr lang="ru-RU" sz="2400" b="1" dirty="0"/>
              <a:t>Структура и </a:t>
            </a:r>
            <a:r>
              <a:rPr lang="ru-RU" sz="2400" b="1" dirty="0" smtClean="0"/>
              <a:t>стиль. </a:t>
            </a:r>
            <a:r>
              <a:rPr lang="ru-RU" sz="2400" dirty="0" smtClean="0"/>
              <a:t>Поэтический </a:t>
            </a:r>
            <a:r>
              <a:rPr lang="ru-RU" sz="2400" dirty="0"/>
              <a:t>текст построен на контрастах: мрак и свет, жизнь и смерть, надежда и отчаяние. Использование рифмы и ритма создает музыкальность, что усиливает эмоциональную нагрузку. Повторяющиеся образы и метафоры подчеркивают ключевые темы и делают текст более запоминающимся</a:t>
            </a:r>
            <a:r>
              <a:rPr lang="ru-RU" sz="2000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706" y="4516855"/>
            <a:ext cx="905339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/>
              <a:t>4. Эмоциональная нагрузка</a:t>
            </a:r>
          </a:p>
          <a:p>
            <a:pPr algn="just"/>
            <a:r>
              <a:rPr lang="ru-RU" sz="2400" dirty="0"/>
              <a:t>Текст передает сильные эмоции: тоску, страх, надежду и благодарность. Лирический герой осознает, что его жизнь связана с жертвой других, и выражает благодарность тем, кто сражался и погиб. Фраза "Я из-за тебя здесь сейчас стою" подчеркивает важность памяти и связи между поколениями.</a:t>
            </a:r>
          </a:p>
        </p:txBody>
      </p:sp>
    </p:spTree>
    <p:extLst>
      <p:ext uri="{BB962C8B-B14F-4D97-AF65-F5344CB8AC3E}">
        <p14:creationId xmlns:p14="http://schemas.microsoft.com/office/powerpoint/2010/main" val="3095303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879"/>
            <a:ext cx="91440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 </a:t>
            </a:r>
            <a:r>
              <a:rPr lang="ru-RU" b="1" dirty="0" smtClean="0"/>
              <a:t>5</a:t>
            </a:r>
            <a:r>
              <a:rPr lang="ru-RU" sz="2400" b="1" dirty="0" smtClean="0"/>
              <a:t>. </a:t>
            </a:r>
            <a:r>
              <a:rPr lang="ru-RU" sz="2400" b="1" dirty="0"/>
              <a:t>Образы и символы</a:t>
            </a:r>
          </a:p>
          <a:p>
            <a:pPr algn="just"/>
            <a:r>
              <a:rPr lang="ru-RU" sz="2400" dirty="0" smtClean="0"/>
              <a:t>В </a:t>
            </a:r>
            <a:r>
              <a:rPr lang="ru-RU" sz="2400" dirty="0"/>
              <a:t>тексте присутствует множество символов, которые усиливают эмоциональную </a:t>
            </a:r>
            <a:r>
              <a:rPr lang="ru-RU" sz="2400" dirty="0" err="1" smtClean="0"/>
              <a:t>нагрузку:</a:t>
            </a:r>
            <a:r>
              <a:rPr lang="ru-RU" sz="2400" b="1" dirty="0" err="1" smtClean="0"/>
              <a:t>"</a:t>
            </a:r>
            <a:r>
              <a:rPr lang="ru-RU" sz="2400" b="1" dirty="0" err="1"/>
              <a:t>стылый</a:t>
            </a:r>
            <a:r>
              <a:rPr lang="ru-RU" sz="2400" b="1" dirty="0"/>
              <a:t> зимний мрак" и "всполохи в ночи" </a:t>
            </a:r>
            <a:r>
              <a:rPr lang="ru-RU" sz="2400" dirty="0"/>
              <a:t>создают мрачный и тревожный фон, символизируя не только физические условия блокады, но и внутренние переживания людей. </a:t>
            </a:r>
            <a:r>
              <a:rPr lang="ru-RU" sz="2400" b="1" dirty="0"/>
              <a:t>"Курс на Ленинград через тонкий лед" </a:t>
            </a:r>
            <a:r>
              <a:rPr lang="ru-RU" sz="2400" dirty="0"/>
              <a:t>— это метафора рискованного – смертельного пути к жизни. Лед, который может в любой момент треснуть, отражает хрупкость жизни и надежды во время войны. </a:t>
            </a:r>
            <a:r>
              <a:rPr lang="ru-RU" sz="2400" b="1" dirty="0"/>
              <a:t>Метроном</a:t>
            </a:r>
            <a:r>
              <a:rPr lang="ru-RU" sz="2400" dirty="0"/>
              <a:t> — символ времени и неизбежности </a:t>
            </a:r>
            <a:r>
              <a:rPr lang="ru-RU" sz="2400" dirty="0" smtClean="0"/>
              <a:t>судьбы подчеркивает </a:t>
            </a:r>
            <a:r>
              <a:rPr lang="ru-RU" sz="2400" dirty="0"/>
              <a:t>безысходность </a:t>
            </a:r>
            <a:r>
              <a:rPr lang="ru-RU" sz="2400" dirty="0" smtClean="0"/>
              <a:t>ситуации. В </a:t>
            </a:r>
            <a:r>
              <a:rPr lang="ru-RU" sz="2400" dirty="0"/>
              <a:t>строке "</a:t>
            </a:r>
            <a:r>
              <a:rPr lang="ru-RU" sz="2400" b="1" dirty="0"/>
              <a:t>мечется в груди метронома стук</a:t>
            </a:r>
            <a:r>
              <a:rPr lang="ru-RU" sz="2400" dirty="0"/>
              <a:t>" подчеркивает постоянное ощущение </a:t>
            </a:r>
            <a:r>
              <a:rPr lang="ru-RU" sz="2400" dirty="0" smtClean="0"/>
              <a:t>времени: </a:t>
            </a:r>
            <a:r>
              <a:rPr lang="ru-RU" sz="2400" dirty="0"/>
              <a:t>бесконечное ожидание и тревогу, которые испытывают люди в условиях войны.</a:t>
            </a:r>
          </a:p>
          <a:p>
            <a:pPr algn="just"/>
            <a:r>
              <a:rPr lang="ru-RU" sz="2400" b="1" dirty="0" smtClean="0"/>
              <a:t>Ладожский </a:t>
            </a:r>
            <a:r>
              <a:rPr lang="ru-RU" sz="2400" b="1" dirty="0"/>
              <a:t>маяк </a:t>
            </a:r>
            <a:r>
              <a:rPr lang="ru-RU" sz="2400" dirty="0"/>
              <a:t>— символ надежды и ориентир для тех, кто пытается </a:t>
            </a:r>
            <a:r>
              <a:rPr lang="ru-RU" sz="2400" dirty="0" smtClean="0"/>
              <a:t>выжить. </a:t>
            </a:r>
          </a:p>
          <a:p>
            <a:pPr algn="just"/>
            <a:r>
              <a:rPr lang="ru-RU" sz="2400" b="1" dirty="0" smtClean="0"/>
              <a:t>Караван </a:t>
            </a:r>
            <a:r>
              <a:rPr lang="ru-RU" sz="2400" b="1" dirty="0"/>
              <a:t>машин </a:t>
            </a:r>
            <a:r>
              <a:rPr lang="ru-RU" sz="2400" dirty="0"/>
              <a:t>— </a:t>
            </a:r>
            <a:r>
              <a:rPr lang="ru-RU" sz="2400" dirty="0" smtClean="0"/>
              <a:t>прямое значение и метафора. </a:t>
            </a:r>
          </a:p>
          <a:p>
            <a:pPr algn="just"/>
            <a:r>
              <a:rPr lang="ru-RU" sz="2400" b="1" dirty="0" smtClean="0"/>
              <a:t>Трассер </a:t>
            </a:r>
            <a:r>
              <a:rPr lang="ru-RU" sz="2400" b="1" dirty="0"/>
              <a:t>в стекло </a:t>
            </a:r>
            <a:r>
              <a:rPr lang="ru-RU" sz="2400" dirty="0"/>
              <a:t>— образ, символизирующий угрозу и опасность, а также стремление к победе, несмотря на риск. </a:t>
            </a:r>
            <a:endParaRPr lang="ru-RU" sz="2400" dirty="0" smtClean="0"/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211531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1596</Words>
  <Application>Microsoft Office PowerPoint</Application>
  <PresentationFormat>Экран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Inna</dc:creator>
  <cp:lastModifiedBy>Inna</cp:lastModifiedBy>
  <cp:revision>2</cp:revision>
  <dcterms:created xsi:type="dcterms:W3CDTF">2025-04-28T14:08:30Z</dcterms:created>
  <dcterms:modified xsi:type="dcterms:W3CDTF">2025-04-28T14:21:40Z</dcterms:modified>
</cp:coreProperties>
</file>