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0" r:id="rId3"/>
    <p:sldId id="257" r:id="rId4"/>
    <p:sldId id="258" r:id="rId5"/>
    <p:sldId id="261" r:id="rId6"/>
    <p:sldId id="259" r:id="rId7"/>
    <p:sldId id="264" r:id="rId8"/>
    <p:sldId id="263" r:id="rId9"/>
    <p:sldId id="281" r:id="rId10"/>
    <p:sldId id="262" r:id="rId11"/>
    <p:sldId id="265" r:id="rId12"/>
    <p:sldId id="283" r:id="rId13"/>
    <p:sldId id="275" r:id="rId14"/>
    <p:sldId id="266" r:id="rId15"/>
    <p:sldId id="276" r:id="rId16"/>
    <p:sldId id="282" r:id="rId17"/>
    <p:sldId id="278" r:id="rId18"/>
    <p:sldId id="271" r:id="rId19"/>
    <p:sldId id="286" r:id="rId20"/>
    <p:sldId id="268" r:id="rId21"/>
    <p:sldId id="273" r:id="rId22"/>
    <p:sldId id="285" r:id="rId23"/>
    <p:sldId id="269" r:id="rId24"/>
    <p:sldId id="284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6A6A6"/>
    <a:srgbClr val="AC44BA"/>
    <a:srgbClr val="006699"/>
    <a:srgbClr val="DC6B9F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084" autoAdjust="0"/>
  </p:normalViewPr>
  <p:slideViewPr>
    <p:cSldViewPr snapToGrid="0" showGuides="1">
      <p:cViewPr varScale="1">
        <p:scale>
          <a:sx n="102" d="100"/>
          <a:sy n="102" d="100"/>
        </p:scale>
        <p:origin x="87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65481-2BBB-4E15-97FF-481293B3A5EE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95FB48-CA9A-471B-81B7-AC3DE29637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872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Сегодня говорим о том, что </a:t>
            </a:r>
            <a:r>
              <a:rPr lang="ru-RU" dirty="0" err="1"/>
              <a:t>чанты</a:t>
            </a:r>
            <a:r>
              <a:rPr lang="ru-RU" dirty="0"/>
              <a:t> – естественное методическое продолжение природных ритмов. А с развитием технологий работать с ними в языковом обучении стало легче и приятнее.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52165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вы задумаетесь на минуту, существует ли что-то в природе вне ритмических вибраций, вы вряд ли легко найдёте ответ</a:t>
            </a:r>
          </a:p>
          <a:p>
            <a:endParaRPr lang="ru-RU" dirty="0"/>
          </a:p>
          <a:p>
            <a:r>
              <a:rPr lang="ru-RU" dirty="0"/>
              <a:t>В чём же физиологическое объяснение феномену ритма?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8850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rPr>
              <a:t>Дело в том, что чередования фаз напряжения и отдыха, смены и повторения действий необходимо нашему мозгу. Они дают ощущение предсказуемости, а значит снижают интенсивность работы мозга по преодолению </a:t>
            </a:r>
            <a:r>
              <a:rPr lang="ru-RU" sz="1200" kern="1200" dirty="0" err="1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rPr>
              <a:t>неопределенности</a:t>
            </a:r>
            <a:r>
              <a:rPr lang="ru-RU" sz="1200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rPr>
              <a:t>. Мозг успокаивается, человек ощущает удовольствие. При сбое ритмов возникают стрессы, чувство тревожности, различные психосоматические заболевания.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rPr>
              <a:t>Благодатное действие ритма заметили </a:t>
            </a:r>
            <a:r>
              <a:rPr lang="ru-RU" sz="1200" kern="1200" dirty="0" err="1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rPr>
              <a:t>еще</a:t>
            </a:r>
            <a:r>
              <a:rPr lang="ru-RU" sz="1200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rPr>
              <a:t> в древности. Это отражено в текстах, большинство из которых передавались устно. Ритм облегчал их запоминание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2009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7042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Таким образом, мы видим, что ритмическая структура текстов способствует их удержанию в памяти. Поэтому ритм можно считать одним из приёмов мнемоники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49200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5489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до сих пор помним правила, которые учили в школе, благодаря различным рифмовкам. К сожалению, сложился стереотип, что такие приёмы хороши только для детского возраста. Можно слышать следующие высказывания:</a:t>
            </a:r>
          </a:p>
          <a:p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ФенОмен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звонИт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средАм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</a:p>
          <a:p>
            <a:endParaRPr lang="ru-RU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Цыган на цыпочках цыплёнку цыкнул цыц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ПринЯв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договОр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годАм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Он 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Отдал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экспЕртам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эскОрта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ХодАтайство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1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аэропОрта</a:t>
            </a:r>
            <a:r>
              <a:rPr lang="ru-RU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9898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Но песенки и стишки могут быть переформатированы в учебные материалы и для более взрослого возраста. Но здесь важен грамотный подход, так как каждый возраст имеет свои особенности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4860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период интенсивного роста и развития детей и юношей </a:t>
            </a:r>
            <a:r>
              <a:rPr lang="ru-RU" dirty="0" err="1"/>
              <a:t>чанты</a:t>
            </a:r>
            <a:r>
              <a:rPr lang="ru-RU" dirty="0"/>
              <a:t> – обычный инструмент облегчения освоения и разгрузки. </a:t>
            </a:r>
          </a:p>
          <a:p>
            <a:endParaRPr lang="ru-RU" dirty="0"/>
          </a:p>
          <a:p>
            <a:r>
              <a:rPr lang="ru-RU" dirty="0"/>
              <a:t>Для взрослого, активного человека, как правило, с недостатком времени использование </a:t>
            </a:r>
            <a:r>
              <a:rPr lang="ru-RU" dirty="0" err="1"/>
              <a:t>чантов</a:t>
            </a:r>
            <a:r>
              <a:rPr lang="ru-RU" dirty="0"/>
              <a:t> должно быть оправдано с практической точки зрения.</a:t>
            </a:r>
          </a:p>
          <a:p>
            <a:endParaRPr lang="ru-RU" dirty="0"/>
          </a:p>
          <a:p>
            <a:r>
              <a:rPr lang="ru-RU" dirty="0"/>
              <a:t>В </a:t>
            </a:r>
            <a:r>
              <a:rPr lang="ru-RU" dirty="0" err="1"/>
              <a:t>серебрянном</a:t>
            </a:r>
            <a:r>
              <a:rPr lang="ru-RU" dirty="0"/>
              <a:t>, или третьем возрасте, после ухода на пенсию, на первый план выходит развлекательная, терапевтическая и социализирующая функция </a:t>
            </a:r>
            <a:r>
              <a:rPr lang="ru-RU" dirty="0" err="1"/>
              <a:t>чантов</a:t>
            </a:r>
            <a:r>
              <a:rPr lang="ru-RU" dirty="0"/>
              <a:t>. Они помогают бороться с нарушением памяти, учитывают снижение скорости восприятия и обработки информации, а также поддерживают активность человека, его включенность в общество через взаимодействие в учебной группе.</a:t>
            </a:r>
          </a:p>
          <a:p>
            <a:endParaRPr lang="ru-RU" dirty="0"/>
          </a:p>
          <a:p>
            <a:r>
              <a:rPr lang="ru-RU" dirty="0"/>
              <a:t>Здесь мы говорим, прежде всего, об изучении иностранных языков. Практика применения </a:t>
            </a:r>
            <a:r>
              <a:rPr lang="ru-RU" dirty="0" err="1"/>
              <a:t>чантов</a:t>
            </a:r>
            <a:r>
              <a:rPr lang="ru-RU" dirty="0"/>
              <a:t> в обучении взрослых началась с преподавания английского в 70-х годах 20 века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76628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Есть и количественные измерения эффективности </a:t>
            </a:r>
            <a:r>
              <a:rPr lang="ru-RU" dirty="0" err="1"/>
              <a:t>чантов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6784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В чем ценность </a:t>
            </a:r>
            <a:r>
              <a:rPr lang="ru-RU" dirty="0" err="1"/>
              <a:t>чантов</a:t>
            </a:r>
            <a:r>
              <a:rPr lang="ru-RU" dirty="0"/>
              <a:t> именно для языкового обучения? …</a:t>
            </a:r>
          </a:p>
          <a:p>
            <a:r>
              <a:rPr lang="ru-RU" dirty="0"/>
              <a:t>То есть эффективность связана не только с содержанием, но и с формами работы с проговариваемым материалом, его чётким ритмическим рисунком, задействованием разных видов памяти и многократным повторением.</a:t>
            </a:r>
          </a:p>
          <a:p>
            <a:r>
              <a:rPr lang="ru-RU" dirty="0"/>
              <a:t>Конечно, такой бесценный инструмент невозможно игнорировать в обучении русскому как иностранному, где выход в речь </a:t>
            </a:r>
            <a:r>
              <a:rPr lang="ru-RU" dirty="0" err="1"/>
              <a:t>определенных</a:t>
            </a:r>
            <a:r>
              <a:rPr lang="ru-RU" dirty="0"/>
              <a:t> структур речи затруднён в силу их сложности. Дело осложняется тем, что взрослому человеку свойственно  анализировать свою речь, до конца понимать её составные части. Возникает противоречие между потребностью общаться на русском языке и осознанным построением предложений. Чанты снимают эту трудность. </a:t>
            </a:r>
          </a:p>
          <a:p>
            <a:r>
              <a:rPr lang="ru-RU" dirty="0"/>
              <a:t>На основании всего сказанного попробую вывести методическое определение учебного </a:t>
            </a:r>
            <a:r>
              <a:rPr lang="ru-RU" dirty="0" err="1"/>
              <a:t>чанта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66082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26684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На уроке </a:t>
            </a:r>
            <a:r>
              <a:rPr lang="ru-RU" dirty="0" err="1"/>
              <a:t>чант</a:t>
            </a:r>
            <a:r>
              <a:rPr lang="ru-RU" dirty="0"/>
              <a:t> может выполнять различные прикладные задачи: разминка и разработка речевого аппарата, введение и повтор лексики, физическая разминка и переключение внимания за счёт игрового характера работы с </a:t>
            </a:r>
            <a:r>
              <a:rPr lang="ru-RU" dirty="0" err="1"/>
              <a:t>чантом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4916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Для более эффективной работы необходимо следовать определённому алгоритму работы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885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 сожалению, работая онлайн, очень сложно избежать перебоев со связью и дефектов записи. Поэтому у меня не получится продемонстрировать вам, как именно у меня складывается работа с </a:t>
            </a:r>
            <a:r>
              <a:rPr lang="ru-RU" dirty="0" err="1"/>
              <a:t>чантами</a:t>
            </a:r>
            <a:r>
              <a:rPr lang="ru-RU" dirty="0"/>
              <a:t>. Но она всегда следует по этому плану. Обращаю ваше внимание на пару глаголов «проговариваем/пропеваем». Не все студенты любят петь, не у всех это получается, не всегда музыкальное сопровождение возможно. Но ритмическое сопровождение всегда можно обеспечить. Если чувство ритма нарушено, помогите студентам отстукивая его сами или используя, например онлайн-метрономы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6800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94F8D-8329-3482-09FF-C4E07B462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54C7790-9A3A-59CB-16F2-6601548E5E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C1636735-DE1C-7B82-6F34-4DCBDAE7DD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Если музыка всё же вас привлекает, то есть высокотехнологичные и энергозатратные способы её создать. С нуля и под ключ. Либо на одном из этапов.</a:t>
            </a:r>
          </a:p>
          <a:p>
            <a:pPr marL="228600" indent="-228600">
              <a:buAutoNum type="arabicPeriod"/>
            </a:pPr>
            <a:r>
              <a:rPr lang="ru-RU" dirty="0"/>
              <a:t>По готовому или сгенерированному написанному тексту</a:t>
            </a:r>
          </a:p>
          <a:p>
            <a:pPr marL="228600" indent="-228600">
              <a:buAutoNum type="arabicPeriod"/>
            </a:pPr>
            <a:r>
              <a:rPr lang="ru-RU" dirty="0"/>
              <a:t>По вашему ритмичному прочтению этого текста голосом</a:t>
            </a:r>
          </a:p>
          <a:p>
            <a:pPr marL="228600" indent="-228600">
              <a:buAutoNum type="arabicPeriod"/>
            </a:pPr>
            <a:r>
              <a:rPr lang="ru-RU" dirty="0"/>
              <a:t>По </a:t>
            </a:r>
            <a:r>
              <a:rPr lang="ru-RU" dirty="0" err="1"/>
              <a:t>промпту</a:t>
            </a:r>
            <a:r>
              <a:rPr lang="ru-RU" dirty="0"/>
              <a:t> для написания целой песни со словами и музыкой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FD0E188-0F8A-2AD6-5695-C150DB6A62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13442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728997-5650-2E37-9AB7-77C7BF81B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039C86F3-10FB-853D-63C9-9D41217AD6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41CF30AE-0B35-1FB5-A6DC-48BAB16B0A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Конечно, текстовая часть для нас самая важная. Нужно понимать, какие именно лексические единицы нам нужны для отработки. Поэтому лучше составить список таких единиц самостоятельно. ИИ редко справляется с этим хорошо. </a:t>
            </a:r>
            <a:r>
              <a:rPr lang="ru-RU" dirty="0" err="1"/>
              <a:t>Промт</a:t>
            </a:r>
            <a:r>
              <a:rPr lang="ru-RU" dirty="0"/>
              <a:t> здесь достаточно условен. Его элементы можно менять и корректировать. Но даже при идеальном </a:t>
            </a:r>
            <a:r>
              <a:rPr lang="ru-RU" dirty="0" err="1"/>
              <a:t>промпте</a:t>
            </a:r>
            <a:r>
              <a:rPr lang="ru-RU" dirty="0"/>
              <a:t> для написания текста, могут потребоваться ваши правки. Можно также взять некоторые идеи ИИ и развить их самостоятельно. </a:t>
            </a:r>
          </a:p>
          <a:p>
            <a:r>
              <a:rPr lang="ru-RU" dirty="0"/>
              <a:t>Текст не должен быть длинным. Оптимально 2-3 строфы, включающими 4-7 ключевых единиц. Повторение фраз и лексики только улучшают его обучающий эффект.</a:t>
            </a:r>
          </a:p>
          <a:p>
            <a:r>
              <a:rPr lang="ru-RU" dirty="0"/>
              <a:t>Добавила здесь также варианты стиля музыки для генеративных музыкальных сервисов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0FB9118-31AB-475C-FADD-9C780E516A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4060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Сервис, который может всё – </a:t>
            </a:r>
            <a:r>
              <a:rPr lang="en-US" dirty="0"/>
              <a:t>Suno.com</a:t>
            </a:r>
          </a:p>
          <a:p>
            <a:r>
              <a:rPr lang="ru-RU" dirty="0"/>
              <a:t>В нём есть возможности генерировать текст, использовать свой письменный или устный вариант, а также загружать референсы (образцы), писать только инструментальное сопровождение, править получившийся вариант, скачивать его. И всё это в рамках бесплатного тарифа. Правда, с ограничением попыток в течение дня и без коммерческих прав на результат.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90901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Предлагаю посмотреть запись первичной (без правок) работы на сайте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37461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 это примеры того, что может получится. Текст здесь мой. Акцентные гласные в тексте маркированы. Указан уровень обучения, на котором можно использовать материал.</a:t>
            </a:r>
          </a:p>
          <a:p>
            <a:r>
              <a:rPr lang="ru-RU" dirty="0"/>
              <a:t>Чанты входят в сборник «</a:t>
            </a:r>
            <a:r>
              <a:rPr lang="en-US" dirty="0"/>
              <a:t>Rhythm-and-Rus.</a:t>
            </a:r>
            <a:r>
              <a:rPr lang="ru-RU" dirty="0"/>
              <a:t> Этикетный русский», который готовлю к электронной публикации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4093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Сервис </a:t>
            </a:r>
            <a:r>
              <a:rPr lang="en-US" dirty="0"/>
              <a:t>Wondera.ai </a:t>
            </a:r>
            <a:r>
              <a:rPr lang="ru-RU" dirty="0"/>
              <a:t>более простой и интуитивно понятный для использования. Он может даже создавать </a:t>
            </a:r>
            <a:r>
              <a:rPr lang="ru-RU" dirty="0" err="1"/>
              <a:t>микроклипы</a:t>
            </a:r>
            <a:r>
              <a:rPr lang="ru-RU" dirty="0"/>
              <a:t> к своим песням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4995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А это вариант текста, который был написан ИИ по ключевым словам. ИИ значительно расширил содержание. Такой текст лучше сократить. Но это зависит от ваших целей и задач, а также от подготовки студентов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34955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Сайт </a:t>
            </a:r>
            <a:r>
              <a:rPr lang="ru-RU" dirty="0" err="1"/>
              <a:t>Твойхит.рф</a:t>
            </a:r>
            <a:r>
              <a:rPr lang="ru-RU" dirty="0"/>
              <a:t> создан российскими разработчиками. Он имеет простой интерфейс и пишет хорошие песни. Но скачать их можно только платно. Стоимость от 49 рублей. Зависит от сложности аранжировки, которую задаёте вы сами. (слушаем)</a:t>
            </a:r>
          </a:p>
          <a:p>
            <a:r>
              <a:rPr lang="ru-RU" dirty="0"/>
              <a:t>Все </a:t>
            </a:r>
            <a:r>
              <a:rPr lang="ru-RU" dirty="0" err="1"/>
              <a:t>чанты</a:t>
            </a:r>
            <a:r>
              <a:rPr lang="ru-RU" dirty="0"/>
              <a:t>, которые вы видели и слышали сегодня, будут размещены в только что созданной сообществе в ВК, которые я назвала Чанты, </a:t>
            </a:r>
            <a:r>
              <a:rPr lang="ru-RU" dirty="0" err="1"/>
              <a:t>чанты</a:t>
            </a:r>
            <a:r>
              <a:rPr lang="ru-RU" dirty="0"/>
              <a:t>, </a:t>
            </a:r>
            <a:r>
              <a:rPr lang="ru-RU" dirty="0" err="1"/>
              <a:t>чанты</a:t>
            </a:r>
            <a:r>
              <a:rPr lang="ru-RU" dirty="0"/>
              <a:t>. Приглашаю вас к сотрудничеству и обмену!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4675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95FB48-CA9A-471B-81B7-AC3DE29637F2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6331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EC8EEF-5E19-FF7B-1225-7F585F4FA7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DF21E1B-24C2-A9BE-36A3-33105C4E48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1BF028-53E2-1FDC-91BA-0771373B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36BB837-40C2-4343-5409-1A47079CF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D6E952-DC9B-DAB1-C2DE-E122581E3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2255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79D2A9-464A-2709-5D56-7940845EB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B4BE13-EFC4-B487-C9A2-59712AABF7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48E66E-C670-D773-6688-40E32C3CE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644398-D215-394B-B78B-1693F3699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7F407E-E8FC-0052-1338-9F5921A4C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186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4ACCE6-6EEC-2635-7368-4E105F478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315FAF-4FCB-490C-988A-683E6061F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C45A10-115F-0237-4059-0BD0AB095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925B9C5-AF3D-98DA-0149-CDB0B738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CE696E-761E-9CF9-794D-C845B600E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8771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BBD1A0-45A7-0129-051D-7A08A5F59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96DC28-8F51-FE6D-185F-B688CA58D2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7FF8D6-5A4E-5E94-4A60-7D334301D3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3CCA06-D7E3-EF4E-5B5A-653C3ED66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5DF9784-BE6B-B925-06BF-B23849B0A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C16BC46-0D35-7B24-7253-6DCF5BBF7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6627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36A83E-1502-F74C-A434-5F8441BBB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B2D39F8-7BB7-C5C0-E6D7-C8797C19F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6F7EF3-2B87-3281-9D55-1334B10CF9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E7BA6F6-FCA3-2F93-AEC4-2AC6784E99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E3C3DFD-CD79-A2CE-323B-9D74D7A7EE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7B7364B-782F-80E9-6F2D-A4E64A1C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781D3DB-9EB1-EA53-850C-986291F1F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DAA9140-FDBA-41B4-6141-2C0FEEA42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461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6BF69-B561-4BCC-8795-C0BE27F2B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FC7229D-9049-C0E9-A7D9-ED871752C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F63470C-DA34-7543-128C-CFEAC5097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94BCD6AF-60FB-93F0-A78D-104A07B19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420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B39B815-85DA-3144-E4E4-A923632E8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3D75F6D9-308D-B23C-BE3F-B460291D0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080102C-1B60-A607-70BD-6E1388269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7544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9E82E2-AA91-C453-8C01-1F286F053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A7C9C31-DB7F-403D-6FC4-A72035D804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3AFEFA-7DDD-F469-9F41-9B7B0EB149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C6E752-A1FF-1D44-54E2-07219C1DB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6DDBE5-9058-526D-B32B-14738F7AD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E84C699-505A-461E-737A-E1C57D6263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4254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DA3F82-0918-103F-10AF-2BBC21EC7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1D455A6-9A56-39A8-5CA8-76CD8CE11C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358B6B5-F648-217D-9D4D-036C8F9DE2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5772689-AB96-3479-0363-2237AC5D5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D849B44-6769-4A8D-C715-BADBE1E4D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6B7545B-423C-38F2-1D6C-BC8CBCE09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59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855304-808E-E88F-F1BA-42F8392CF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AB929A9-D874-C4A8-6F03-804E3F9A4C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1EB8C89-9EC5-31BE-4955-A71DA1B1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FD162B1-1B80-3C57-9C71-5CCB775DB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D53A10-2122-13DE-6F4B-D30FB9C47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336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A35B471-BB48-DC42-CBE5-060963707B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0F68D82-20D5-291E-AD98-93B3E8CE9A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539E49-CDA1-1884-E9A7-25871307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8C23E3-B717-9149-28E0-05FD0C7E42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6681F41-6F8A-BDE8-00A3-2D13705A7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378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AA23B0-FE6F-350B-88D9-0F7FB035F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AB2E7E6-A340-3881-A4D6-AFB657AD37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3A1D89-F697-D70B-1499-87F276C505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E5C92-AAC2-48B4-834E-49F6D22E52A0}" type="datetimeFigureOut">
              <a:rPr lang="ru-RU" smtClean="0"/>
              <a:t>09.07.2026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84F44BF-68AC-C0BA-6017-E6B6B85291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F19DE1-4465-8538-7B9F-AB03067D72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E5AEB9-7C8C-43EA-9C0B-1A1219F83F9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227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jp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4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metronome-online.com/ru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rifme.net/" TargetMode="Externa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hyperlink" Target="https://suno.com/create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4.mp3"/><Relationship Id="rId7" Type="http://schemas.openxmlformats.org/officeDocument/2006/relationships/image" Target="../media/image2.jp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20.xml"/><Relationship Id="rId11" Type="http://schemas.openxmlformats.org/officeDocument/2006/relationships/image" Target="../media/image40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39.png"/><Relationship Id="rId4" Type="http://schemas.openxmlformats.org/officeDocument/2006/relationships/audio" Target="../media/media4.mp3"/><Relationship Id="rId9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39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1.xml"/><Relationship Id="rId9" Type="http://schemas.openxmlformats.org/officeDocument/2006/relationships/hyperlink" Target="https://www.wondera.ai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1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39.png"/><Relationship Id="rId5" Type="http://schemas.openxmlformats.org/officeDocument/2006/relationships/image" Target="../media/image2.jp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6" Type="http://schemas.microsoft.com/office/2007/relationships/hdphoto" Target="../media/hdphoto4.wdp"/><Relationship Id="rId5" Type="http://schemas.openxmlformats.org/officeDocument/2006/relationships/image" Target="../media/image43.png"/><Relationship Id="rId10" Type="http://schemas.openxmlformats.org/officeDocument/2006/relationships/hyperlink" Target="https://&#1090;&#1074;&#1086;&#1081;&#1093;&#1080;&#1090;.&#1088;&#1092;/" TargetMode="External"/><Relationship Id="rId4" Type="http://schemas.openxmlformats.org/officeDocument/2006/relationships/notesSlide" Target="../notesSlides/notesSlide23.xml"/><Relationship Id="rId9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chant_bank_rki" TargetMode="External"/><Relationship Id="rId3" Type="http://schemas.openxmlformats.org/officeDocument/2006/relationships/image" Target="../media/image45.jp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microsoft.com/office/2007/relationships/hdphoto" Target="../media/hdphoto5.wdp"/><Relationship Id="rId10" Type="http://schemas.openxmlformats.org/officeDocument/2006/relationships/hyperlink" Target="mailto:amineeva@yandex.ru" TargetMode="External"/><Relationship Id="rId4" Type="http://schemas.openxmlformats.org/officeDocument/2006/relationships/image" Target="../media/image46.png"/><Relationship Id="rId9" Type="http://schemas.openxmlformats.org/officeDocument/2006/relationships/hyperlink" Target="https://vk.com/berirussian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715467-0518-0E76-CF88-ED8E5686B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5" t="-1" r="7549" b="598"/>
          <a:stretch>
            <a:fillRect/>
          </a:stretch>
        </p:blipFill>
        <p:spPr>
          <a:xfrm>
            <a:off x="2942490" y="1694899"/>
            <a:ext cx="6307020" cy="516310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7D664-F6A1-2872-9445-649E50B715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2010"/>
            <a:ext cx="9144000" cy="2387600"/>
          </a:xfrm>
        </p:spPr>
        <p:txBody>
          <a:bodyPr/>
          <a:lstStyle/>
          <a:p>
            <a:r>
              <a:rPr lang="ru-RU" kern="0" spc="-100" dirty="0">
                <a:latin typeface="Century Gothic" panose="020B0502020202020204" pitchFamily="34" charset="0"/>
              </a:rPr>
              <a:t>ЧАНТЫ В РКИ,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6A82461-CA83-54D5-EA41-8CFD9B21C7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489610"/>
            <a:ext cx="9144000" cy="1655762"/>
          </a:xfrm>
        </p:spPr>
        <p:txBody>
          <a:bodyPr>
            <a:normAutofit/>
          </a:bodyPr>
          <a:lstStyle/>
          <a:p>
            <a:r>
              <a:rPr lang="ru-RU" sz="3200" kern="0" spc="-100" dirty="0">
                <a:latin typeface="Century Gothic" panose="020B0502020202020204" pitchFamily="34" charset="0"/>
                <a:ea typeface="+mj-ea"/>
                <a:cs typeface="+mj-cs"/>
              </a:rPr>
              <a:t>РИТМ КАК МЕТОДИЧЕСКИЙ ИНСТРУМЕНТ</a:t>
            </a:r>
          </a:p>
        </p:txBody>
      </p:sp>
    </p:spTree>
    <p:extLst>
      <p:ext uri="{BB962C8B-B14F-4D97-AF65-F5344CB8AC3E}">
        <p14:creationId xmlns:p14="http://schemas.microsoft.com/office/powerpoint/2010/main" val="1264145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0A1FAC0-4E54-B8CF-7F56-25BC8D6566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40" r="20557" b="9384"/>
          <a:stretch>
            <a:fillRect/>
          </a:stretch>
        </p:blipFill>
        <p:spPr>
          <a:xfrm>
            <a:off x="4510373" y="712411"/>
            <a:ext cx="7390613" cy="621443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4F6EDD-6AC8-7E28-6E91-5E01B437B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2205" y="4047676"/>
            <a:ext cx="3629025" cy="1325563"/>
          </a:xfrm>
        </p:spPr>
        <p:txBody>
          <a:bodyPr>
            <a:normAutofit/>
          </a:bodyPr>
          <a:lstStyle/>
          <a:p>
            <a:r>
              <a:rPr lang="ru-RU" sz="2400" dirty="0">
                <a:latin typeface="Segoe Script" panose="030B0504020000000003" pitchFamily="66" charset="0"/>
              </a:rPr>
              <a:t>Юрий Левитанский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5DA28B-3002-3D6C-A866-8CEB3DC309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0130" y="1271218"/>
            <a:ext cx="5971100" cy="2548412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3200" dirty="0">
                <a:solidFill>
                  <a:srgbClr val="006699"/>
                </a:solidFill>
                <a:latin typeface="Century Gothic" panose="020B0502020202020204" pitchFamily="34" charset="0"/>
              </a:rPr>
              <a:t>…без ритма всему наступает конец,</a:t>
            </a:r>
            <a:br>
              <a:rPr lang="ru-RU" sz="3200" dirty="0">
                <a:solidFill>
                  <a:srgbClr val="006699"/>
                </a:solidFill>
                <a:latin typeface="Century Gothic" panose="020B0502020202020204" pitchFamily="34" charset="0"/>
              </a:rPr>
            </a:br>
            <a:r>
              <a:rPr lang="ru-RU" sz="3200" dirty="0">
                <a:solidFill>
                  <a:srgbClr val="006699"/>
                </a:solidFill>
                <a:latin typeface="Century Gothic" panose="020B0502020202020204" pitchFamily="34" charset="0"/>
              </a:rPr>
              <a:t>это смерть,</a:t>
            </a:r>
            <a:br>
              <a:rPr lang="ru-RU" sz="3200" dirty="0">
                <a:solidFill>
                  <a:srgbClr val="006699"/>
                </a:solidFill>
                <a:latin typeface="Century Gothic" panose="020B0502020202020204" pitchFamily="34" charset="0"/>
              </a:rPr>
            </a:br>
            <a:r>
              <a:rPr lang="ru-RU" sz="3200" dirty="0">
                <a:solidFill>
                  <a:srgbClr val="006699"/>
                </a:solidFill>
                <a:latin typeface="Century Gothic" panose="020B0502020202020204" pitchFamily="34" charset="0"/>
              </a:rPr>
              <a:t>ибо только она</a:t>
            </a:r>
            <a:br>
              <a:rPr lang="ru-RU" sz="3200" dirty="0">
                <a:solidFill>
                  <a:srgbClr val="006699"/>
                </a:solidFill>
                <a:latin typeface="Century Gothic" panose="020B0502020202020204" pitchFamily="34" charset="0"/>
              </a:rPr>
            </a:br>
            <a:r>
              <a:rPr lang="ru-RU" sz="3200" dirty="0">
                <a:solidFill>
                  <a:srgbClr val="006699"/>
                </a:solidFill>
                <a:latin typeface="Century Gothic" panose="020B0502020202020204" pitchFamily="34" charset="0"/>
              </a:rPr>
              <a:t>существует вне ритма…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86A73A-3B0A-F45E-A019-D6943C7F81C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83"/>
          <a:stretch>
            <a:fillRect/>
          </a:stretch>
        </p:blipFill>
        <p:spPr>
          <a:xfrm flipH="1">
            <a:off x="1056219" y="0"/>
            <a:ext cx="3629025" cy="6858000"/>
          </a:xfrm>
          <a:prstGeom prst="rect">
            <a:avLst/>
          </a:prstGeom>
        </p:spPr>
      </p:pic>
      <p:pic>
        <p:nvPicPr>
          <p:cNvPr id="4" name="lumen5-video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800F8B51-589C-38A3-DEB6-7229BB9E167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4484" y="0"/>
            <a:ext cx="385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4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3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6146B92B-A647-F0C8-2781-3F022D4D6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87"/>
          <a:stretch>
            <a:fillRect/>
          </a:stretch>
        </p:blipFill>
        <p:spPr>
          <a:xfrm rot="5400000">
            <a:off x="4480528" y="-898009"/>
            <a:ext cx="3275480" cy="1223653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0C6928-4F46-104A-2D90-EC4C36EC2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395" y="2629152"/>
            <a:ext cx="5398416" cy="930790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физиологические ритмы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>
                <a:latin typeface="Century Gothic" panose="020B0502020202020204" pitchFamily="34" charset="0"/>
              </a:rPr>
              <a:t>ритмические действия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>
                <a:latin typeface="Century Gothic" panose="020B0502020202020204" pitchFamily="34" charset="0"/>
              </a:rPr>
              <a:t>поведенческие паттерны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>
                <a:latin typeface="Century Gothic" panose="020B0502020202020204" pitchFamily="34" charset="0"/>
              </a:rPr>
              <a:t>социальные ритуалы</a:t>
            </a:r>
            <a:br>
              <a:rPr lang="ru-RU" sz="2400" dirty="0">
                <a:latin typeface="Century Gothic" panose="020B0502020202020204" pitchFamily="34" charset="0"/>
              </a:rPr>
            </a:br>
            <a:r>
              <a:rPr lang="ru-RU" sz="2400" dirty="0">
                <a:latin typeface="Century Gothic" panose="020B0502020202020204" pitchFamily="34" charset="0"/>
              </a:rPr>
              <a:t>учебные алгоритмы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E7D4EEE5-0E4F-ABA9-79E3-A794353166FB}"/>
              </a:ext>
            </a:extLst>
          </p:cNvPr>
          <p:cNvSpPr txBox="1">
            <a:spLocks/>
          </p:cNvSpPr>
          <p:nvPr/>
        </p:nvSpPr>
        <p:spPr>
          <a:xfrm>
            <a:off x="7515149" y="1078898"/>
            <a:ext cx="4142785" cy="39408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200000"/>
              </a:lnSpc>
            </a:pPr>
            <a:r>
              <a:rPr lang="ru-RU" sz="2400" dirty="0">
                <a:solidFill>
                  <a:srgbClr val="006699"/>
                </a:solidFill>
                <a:latin typeface="Century Gothic" panose="020B0502020202020204" pitchFamily="34" charset="0"/>
              </a:rPr>
              <a:t>предсказуемость</a:t>
            </a:r>
          </a:p>
          <a:p>
            <a:pPr>
              <a:lnSpc>
                <a:spcPct val="200000"/>
              </a:lnSpc>
            </a:pPr>
            <a:r>
              <a:rPr lang="ru-RU" sz="2400" dirty="0">
                <a:solidFill>
                  <a:srgbClr val="006699"/>
                </a:solidFill>
                <a:latin typeface="Century Gothic" panose="020B0502020202020204" pitchFamily="34" charset="0"/>
              </a:rPr>
              <a:t>безопасность</a:t>
            </a:r>
          </a:p>
          <a:p>
            <a:pPr>
              <a:lnSpc>
                <a:spcPct val="200000"/>
              </a:lnSpc>
            </a:pPr>
            <a:r>
              <a:rPr lang="ru-RU" sz="2400" dirty="0">
                <a:solidFill>
                  <a:srgbClr val="006699"/>
                </a:solidFill>
                <a:latin typeface="Century Gothic" panose="020B0502020202020204" pitchFamily="34" charset="0"/>
              </a:rPr>
              <a:t>комфорт</a:t>
            </a:r>
          </a:p>
          <a:p>
            <a:pPr>
              <a:lnSpc>
                <a:spcPct val="200000"/>
              </a:lnSpc>
            </a:pPr>
            <a:r>
              <a:rPr lang="ru-RU" sz="2400" dirty="0">
                <a:solidFill>
                  <a:srgbClr val="006699"/>
                </a:solidFill>
                <a:latin typeface="Century Gothic" panose="020B0502020202020204" pitchFamily="34" charset="0"/>
              </a:rPr>
              <a:t>разрядка</a:t>
            </a:r>
          </a:p>
          <a:p>
            <a:pPr>
              <a:lnSpc>
                <a:spcPct val="200000"/>
              </a:lnSpc>
            </a:pPr>
            <a:r>
              <a:rPr lang="ru-RU" sz="2400" dirty="0">
                <a:solidFill>
                  <a:srgbClr val="006699"/>
                </a:solidFill>
                <a:latin typeface="Century Gothic" panose="020B0502020202020204" pitchFamily="34" charset="0"/>
              </a:rPr>
              <a:t>сохранение энергии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5A42CBE-B49B-775D-23EB-B8C2490F211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1" b="-2466"/>
          <a:stretch>
            <a:fillRect/>
          </a:stretch>
        </p:blipFill>
        <p:spPr>
          <a:xfrm>
            <a:off x="5343504" y="2385002"/>
            <a:ext cx="1738063" cy="1780956"/>
          </a:xfrm>
          <a:prstGeom prst="rect">
            <a:avLst/>
          </a:prstGeom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D2F5B299-A90F-F126-532E-822A477884C7}"/>
              </a:ext>
            </a:extLst>
          </p:cNvPr>
          <p:cNvSpPr txBox="1">
            <a:spLocks/>
          </p:cNvSpPr>
          <p:nvPr/>
        </p:nvSpPr>
        <p:spPr>
          <a:xfrm>
            <a:off x="985395" y="0"/>
            <a:ext cx="7115959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Century Gothic" panose="020B0502020202020204" pitchFamily="34" charset="0"/>
              </a:rPr>
              <a:t>НЕЙРОСЕКРЕТЫ</a:t>
            </a:r>
          </a:p>
        </p:txBody>
      </p:sp>
    </p:spTree>
    <p:extLst>
      <p:ext uri="{BB962C8B-B14F-4D97-AF65-F5344CB8AC3E}">
        <p14:creationId xmlns:p14="http://schemas.microsoft.com/office/powerpoint/2010/main" val="278277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7C131B-4B2B-1CFB-64F1-C83D1CD7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334" y="369953"/>
            <a:ext cx="5057775" cy="1325563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РИТМ В КУЛЬТУРЕ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0354C49-8683-B75E-159D-53984DBD5A68}"/>
              </a:ext>
            </a:extLst>
          </p:cNvPr>
          <p:cNvSpPr txBox="1"/>
          <p:nvPr/>
        </p:nvSpPr>
        <p:spPr>
          <a:xfrm>
            <a:off x="2556297" y="2689835"/>
            <a:ext cx="1486304" cy="2792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саги</a:t>
            </a:r>
            <a:endParaRPr lang="en-US" sz="2400" dirty="0">
              <a:latin typeface="Century Gothic" panose="020B0502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эпос</a:t>
            </a:r>
          </a:p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сутры</a:t>
            </a:r>
          </a:p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мантры</a:t>
            </a:r>
          </a:p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молитвы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89D9B457-417D-28B7-9968-ADAE5A230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" t="1464" b="12895"/>
          <a:stretch>
            <a:fillRect/>
          </a:stretch>
        </p:blipFill>
        <p:spPr>
          <a:xfrm>
            <a:off x="6067425" y="157228"/>
            <a:ext cx="4442317" cy="198589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45C336D-9C77-EAB6-D3B4-9AB61823F9A5}"/>
              </a:ext>
            </a:extLst>
          </p:cNvPr>
          <p:cNvSpPr txBox="1"/>
          <p:nvPr/>
        </p:nvSpPr>
        <p:spPr>
          <a:xfrm>
            <a:off x="5059052" y="2237733"/>
            <a:ext cx="689727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99"/>
                </a:solidFill>
                <a:latin typeface="Segoe Script" panose="030B0504020000000003" pitchFamily="66" charset="0"/>
              </a:rPr>
              <a:t>Встала из мрака младая с перстами пурпурными Эос… </a:t>
            </a:r>
          </a:p>
          <a:p>
            <a:r>
              <a:rPr lang="ru-RU" dirty="0">
                <a:latin typeface="Segoe Script" panose="030B0504020000000003" pitchFamily="66" charset="0"/>
              </a:rPr>
              <a:t>(Гомер. Одиссея)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7B3EF20-579B-E965-32FE-8BECE376C614}"/>
              </a:ext>
            </a:extLst>
          </p:cNvPr>
          <p:cNvSpPr txBox="1"/>
          <p:nvPr/>
        </p:nvSpPr>
        <p:spPr>
          <a:xfrm>
            <a:off x="5008775" y="3347227"/>
            <a:ext cx="581005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99"/>
                </a:solidFill>
                <a:latin typeface="Segoe Script" panose="030B0504020000000003" pitchFamily="66" charset="0"/>
              </a:rPr>
              <a:t>Не прилично ли будет нам, братия,</a:t>
            </a:r>
            <a:br>
              <a:rPr lang="ru-RU" dirty="0">
                <a:solidFill>
                  <a:srgbClr val="006699"/>
                </a:solidFill>
                <a:latin typeface="Segoe Script" panose="030B0504020000000003" pitchFamily="66" charset="0"/>
              </a:rPr>
            </a:br>
            <a:r>
              <a:rPr lang="ru-RU" dirty="0">
                <a:solidFill>
                  <a:srgbClr val="006699"/>
                </a:solidFill>
                <a:latin typeface="Segoe Script" panose="030B0504020000000003" pitchFamily="66" charset="0"/>
              </a:rPr>
              <a:t>Начать древним складом</a:t>
            </a:r>
            <a:br>
              <a:rPr lang="ru-RU" dirty="0">
                <a:solidFill>
                  <a:srgbClr val="006699"/>
                </a:solidFill>
                <a:latin typeface="Segoe Script" panose="030B0504020000000003" pitchFamily="66" charset="0"/>
              </a:rPr>
            </a:br>
            <a:r>
              <a:rPr lang="ru-RU" dirty="0">
                <a:solidFill>
                  <a:srgbClr val="006699"/>
                </a:solidFill>
                <a:latin typeface="Segoe Script" panose="030B0504020000000003" pitchFamily="66" charset="0"/>
              </a:rPr>
              <a:t>Печальную повесть о битвах Игоря,</a:t>
            </a:r>
            <a:br>
              <a:rPr lang="ru-RU" dirty="0">
                <a:solidFill>
                  <a:srgbClr val="006699"/>
                </a:solidFill>
                <a:latin typeface="Segoe Script" panose="030B0504020000000003" pitchFamily="66" charset="0"/>
              </a:rPr>
            </a:br>
            <a:r>
              <a:rPr lang="ru-RU" dirty="0">
                <a:solidFill>
                  <a:srgbClr val="006699"/>
                </a:solidFill>
                <a:latin typeface="Segoe Script" panose="030B0504020000000003" pitchFamily="66" charset="0"/>
              </a:rPr>
              <a:t>Игоря Святославича! </a:t>
            </a:r>
          </a:p>
          <a:p>
            <a:r>
              <a:rPr lang="ru-RU" dirty="0">
                <a:latin typeface="Segoe Script" panose="030B0504020000000003" pitchFamily="66" charset="0"/>
              </a:rPr>
              <a:t>(Слово о полку Игореве)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4A8AAAE-E05E-172B-4340-94C952F47D5D}"/>
              </a:ext>
            </a:extLst>
          </p:cNvPr>
          <p:cNvSpPr txBox="1"/>
          <p:nvPr/>
        </p:nvSpPr>
        <p:spPr>
          <a:xfrm>
            <a:off x="5059052" y="5010719"/>
            <a:ext cx="623426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6699"/>
                </a:solidFill>
                <a:latin typeface="Segoe Script" panose="030B0504020000000003" pitchFamily="66" charset="0"/>
              </a:rPr>
              <a:t>В славном было городе Муроме, в селе Карачарове — жил крестьянин Иван Тимофеевич. У него было любимое детище Илья Муромец…</a:t>
            </a:r>
          </a:p>
          <a:p>
            <a:r>
              <a:rPr lang="ru-RU" dirty="0">
                <a:latin typeface="Segoe Script" panose="030B0504020000000003" pitchFamily="66" charset="0"/>
              </a:rPr>
              <a:t>(Русская народная сказка)</a:t>
            </a:r>
          </a:p>
        </p:txBody>
      </p:sp>
    </p:spTree>
    <p:extLst>
      <p:ext uri="{BB962C8B-B14F-4D97-AF65-F5344CB8AC3E}">
        <p14:creationId xmlns:p14="http://schemas.microsoft.com/office/powerpoint/2010/main" val="1814465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2BAD8-E6B2-4551-068C-A629335FBF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CC66903-EFED-018E-F6A8-81ABEF1A11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701" y="4513567"/>
            <a:ext cx="2189693" cy="209746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EB2D0F3B-9149-3EAE-36F3-078684B3A9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r="27216"/>
          <a:stretch>
            <a:fillRect/>
          </a:stretch>
        </p:blipFill>
        <p:spPr>
          <a:xfrm>
            <a:off x="10188187" y="4197346"/>
            <a:ext cx="1209909" cy="228334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B1D9FF-B4A6-4932-05E3-60C27B3FC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0334" y="369953"/>
            <a:ext cx="5057775" cy="1325563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РИТМ В КУЛЬТУРЕ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2B1D302-561B-42CE-0AF8-1C75A14FA98A}"/>
              </a:ext>
            </a:extLst>
          </p:cNvPr>
          <p:cNvSpPr txBox="1"/>
          <p:nvPr/>
        </p:nvSpPr>
        <p:spPr>
          <a:xfrm>
            <a:off x="6699376" y="2249664"/>
            <a:ext cx="3525324" cy="27921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белый стих</a:t>
            </a:r>
          </a:p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строевые речёвки</a:t>
            </a:r>
          </a:p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спортивные кричалки</a:t>
            </a:r>
          </a:p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рекламные джинглы</a:t>
            </a:r>
          </a:p>
          <a:p>
            <a:pPr algn="r">
              <a:lnSpc>
                <a:spcPct val="150000"/>
              </a:lnSpc>
            </a:pPr>
            <a:r>
              <a:rPr lang="ru-RU" sz="2400" dirty="0">
                <a:latin typeface="Century Gothic" panose="020B0502020202020204" pitchFamily="34" charset="0"/>
              </a:rPr>
              <a:t>рэп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DCB71F4-71DA-929A-8DBC-32DE4E713C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" t="1464" b="12895"/>
          <a:stretch>
            <a:fillRect/>
          </a:stretch>
        </p:blipFill>
        <p:spPr>
          <a:xfrm>
            <a:off x="6067425" y="157228"/>
            <a:ext cx="4442317" cy="198589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228E57E-1FB9-70BA-4223-E75236B85DC9}"/>
              </a:ext>
            </a:extLst>
          </p:cNvPr>
          <p:cNvSpPr txBox="1"/>
          <p:nvPr/>
        </p:nvSpPr>
        <p:spPr>
          <a:xfrm>
            <a:off x="1220333" y="2590368"/>
            <a:ext cx="56141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  <a:t>— Кто шагает дружно в ряд?</a:t>
            </a:r>
          </a:p>
          <a:p>
            <a: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  <a:t>— Пионерский наш отряд!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BDCD32-55A9-B900-920A-520F4B9A649B}"/>
              </a:ext>
            </a:extLst>
          </p:cNvPr>
          <p:cNvSpPr txBox="1"/>
          <p:nvPr/>
        </p:nvSpPr>
        <p:spPr>
          <a:xfrm>
            <a:off x="1220333" y="3530781"/>
            <a:ext cx="61137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06699"/>
                </a:solidFill>
                <a:effectLst/>
                <a:latin typeface="Segoe Script" panose="030B0504020000000003" pitchFamily="66" charset="0"/>
              </a:rPr>
              <a:t>Красно-синий — самый сильный!</a:t>
            </a:r>
            <a:endParaRPr lang="ru-RU" sz="2000" dirty="0">
              <a:solidFill>
                <a:srgbClr val="006699"/>
              </a:solidFill>
              <a:latin typeface="Segoe Script" panose="030B0504020000000003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6C6EF6-FB8C-5F5F-6876-6601BCA0432B}"/>
              </a:ext>
            </a:extLst>
          </p:cNvPr>
          <p:cNvSpPr txBox="1"/>
          <p:nvPr/>
        </p:nvSpPr>
        <p:spPr>
          <a:xfrm>
            <a:off x="1220333" y="4159624"/>
            <a:ext cx="5585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0" i="0" dirty="0">
                <a:solidFill>
                  <a:srgbClr val="006699"/>
                </a:solidFill>
                <a:effectLst/>
                <a:latin typeface="Segoe Script" panose="030B0504020000000003" pitchFamily="66" charset="0"/>
              </a:rPr>
              <a:t>Вернём рублями, в</a:t>
            </a:r>
            <a: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  <a:t>ернём рублями 10 процентов на ВТБ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589E4A-77BD-0793-EA8C-72EBEE3C9879}"/>
              </a:ext>
            </a:extLst>
          </p:cNvPr>
          <p:cNvSpPr txBox="1"/>
          <p:nvPr/>
        </p:nvSpPr>
        <p:spPr>
          <a:xfrm>
            <a:off x="1220333" y="5041775"/>
            <a:ext cx="558574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  <a:t>Я пишу вам эти строчки,</a:t>
            </a:r>
            <a:b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</a:br>
            <a: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  <a:t>Дочке вместо точки – смайл,</a:t>
            </a:r>
            <a:b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</a:br>
            <a: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  <a:t>Папа Skype, папа </a:t>
            </a:r>
            <a:r>
              <a:rPr lang="ru-RU" sz="2000" dirty="0" err="1">
                <a:solidFill>
                  <a:srgbClr val="006699"/>
                </a:solidFill>
                <a:latin typeface="Segoe Script" panose="030B0504020000000003" pitchFamily="66" charset="0"/>
              </a:rPr>
              <a:t>FaceTime</a:t>
            </a:r>
            <a: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  <a:t>,</a:t>
            </a:r>
            <a:b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</a:br>
            <a: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  <a:t>Папа </a:t>
            </a:r>
            <a:r>
              <a:rPr lang="ru-RU" sz="2000" dirty="0" err="1">
                <a:solidFill>
                  <a:srgbClr val="006699"/>
                </a:solidFill>
                <a:latin typeface="Segoe Script" panose="030B0504020000000003" pitchFamily="66" charset="0"/>
              </a:rPr>
              <a:t>What’s</a:t>
            </a:r>
            <a:r>
              <a:rPr lang="ru-RU" sz="2000" dirty="0">
                <a:solidFill>
                  <a:srgbClr val="006699"/>
                </a:solidFill>
                <a:latin typeface="Segoe Script" panose="030B0504020000000003" pitchFamily="66" charset="0"/>
              </a:rPr>
              <a:t> Up</a:t>
            </a:r>
          </a:p>
        </p:txBody>
      </p:sp>
    </p:spTree>
    <p:extLst>
      <p:ext uri="{BB962C8B-B14F-4D97-AF65-F5344CB8AC3E}">
        <p14:creationId xmlns:p14="http://schemas.microsoft.com/office/powerpoint/2010/main" val="1437764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B847B24-01A2-41BA-1F8D-2B77B6E73C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08" r="618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D0E49D-C106-E1CC-B20F-CCDE1395D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3088"/>
            <a:ext cx="10515600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РИТМ В ОБУЧЕНИИ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C78B9787-FEAE-F80E-DFB6-DB2C91E0B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060897"/>
            <a:ext cx="11058427" cy="132556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006699"/>
                </a:solidFill>
                <a:latin typeface="Century Gothic" panose="020B0502020202020204" pitchFamily="34" charset="0"/>
              </a:rPr>
              <a:t>Мнемо́ника</a:t>
            </a:r>
            <a:r>
              <a:rPr lang="ru-RU" dirty="0">
                <a:solidFill>
                  <a:srgbClr val="006699"/>
                </a:solidFill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– система техник для запоминания информации через связи и ассоциации.</a:t>
            </a:r>
          </a:p>
          <a:p>
            <a:pPr marL="0" indent="0">
              <a:buNone/>
            </a:pPr>
            <a:r>
              <a:rPr lang="ru-RU" dirty="0">
                <a:latin typeface="Century Gothic" panose="020B0502020202020204" pitchFamily="34" charset="0"/>
              </a:rPr>
              <a:t>Ритм – одна из мнемонических техник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900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CD2A6A-3AD2-D94F-C537-4C8B203CC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ШКОЛЬНАЯ ПРОГРАММА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5DED0FB7-788F-3D26-ACBA-6C92953D7BB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115" b="6573"/>
          <a:stretch>
            <a:fillRect/>
          </a:stretch>
        </p:blipFill>
        <p:spPr>
          <a:xfrm>
            <a:off x="733239" y="2073898"/>
            <a:ext cx="3876814" cy="24038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1D8261B-FE3D-26BE-C003-98991B49B77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53"/>
          <a:stretch>
            <a:fillRect/>
          </a:stretch>
        </p:blipFill>
        <p:spPr>
          <a:xfrm>
            <a:off x="5369368" y="2644218"/>
            <a:ext cx="1526289" cy="198198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8DC29EF-4903-C27D-BFE1-569164397748}"/>
              </a:ext>
            </a:extLst>
          </p:cNvPr>
          <p:cNvSpPr txBox="1"/>
          <p:nvPr/>
        </p:nvSpPr>
        <p:spPr>
          <a:xfrm>
            <a:off x="5582407" y="2274886"/>
            <a:ext cx="12618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DC6B9F"/>
                </a:solidFill>
                <a:latin typeface="Segoe Script" panose="030B0504020000000003" pitchFamily="66" charset="0"/>
              </a:rPr>
              <a:t>Надежда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31B4C5E-DFF4-9920-42AC-7A7D95D31AF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4808" y="2073898"/>
            <a:ext cx="2722112" cy="25593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FBB777F-C8B3-FDCD-8500-A0E16F73A529}"/>
              </a:ext>
            </a:extLst>
          </p:cNvPr>
          <p:cNvSpPr txBox="1"/>
          <p:nvPr/>
        </p:nvSpPr>
        <p:spPr>
          <a:xfrm>
            <a:off x="923827" y="5156462"/>
            <a:ext cx="320953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6699"/>
                </a:solidFill>
                <a:latin typeface="Century Gothic" panose="020B0502020202020204" pitchFamily="34" charset="0"/>
              </a:rPr>
              <a:t>Биссектриса</a:t>
            </a:r>
            <a:r>
              <a:rPr lang="ru-RU" dirty="0">
                <a:latin typeface="Century Gothic" panose="020B0502020202020204" pitchFamily="34" charset="0"/>
              </a:rPr>
              <a:t> – это крыса,</a:t>
            </a:r>
          </a:p>
          <a:p>
            <a:r>
              <a:rPr lang="ru-RU" dirty="0">
                <a:latin typeface="Century Gothic" panose="020B0502020202020204" pitchFamily="34" charset="0"/>
              </a:rPr>
              <a:t>которая бегает по углам</a:t>
            </a:r>
          </a:p>
          <a:p>
            <a:r>
              <a:rPr lang="ru-RU" dirty="0">
                <a:latin typeface="Century Gothic" panose="020B0502020202020204" pitchFamily="34" charset="0"/>
              </a:rPr>
              <a:t>и делит угол пополам </a:t>
            </a:r>
          </a:p>
          <a:p>
            <a:r>
              <a:rPr lang="ru-RU" dirty="0">
                <a:latin typeface="Century Gothic" panose="020B0502020202020204" pitchFamily="34" charset="0"/>
              </a:rPr>
              <a:t>(математика)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77157E-B908-C9A3-DC10-576722848856}"/>
              </a:ext>
            </a:extLst>
          </p:cNvPr>
          <p:cNvSpPr txBox="1"/>
          <p:nvPr/>
        </p:nvSpPr>
        <p:spPr>
          <a:xfrm>
            <a:off x="4942751" y="5156462"/>
            <a:ext cx="199605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006699"/>
                </a:solidFill>
                <a:latin typeface="Century Gothic" panose="020B0502020202020204" pitchFamily="34" charset="0"/>
              </a:rPr>
              <a:t>Надеть о</a:t>
            </a:r>
            <a:r>
              <a:rPr lang="ru-RU" dirty="0">
                <a:latin typeface="Century Gothic" panose="020B0502020202020204" pitchFamily="34" charset="0"/>
              </a:rPr>
              <a:t>дежду,</a:t>
            </a:r>
          </a:p>
          <a:p>
            <a:r>
              <a:rPr lang="ru-RU" dirty="0">
                <a:solidFill>
                  <a:srgbClr val="006699"/>
                </a:solidFill>
                <a:latin typeface="Century Gothic" panose="020B0502020202020204" pitchFamily="34" charset="0"/>
              </a:rPr>
              <a:t>одеть Н</a:t>
            </a:r>
            <a:r>
              <a:rPr lang="ru-RU" dirty="0">
                <a:latin typeface="Century Gothic" panose="020B0502020202020204" pitchFamily="34" charset="0"/>
              </a:rPr>
              <a:t>адежду</a:t>
            </a:r>
          </a:p>
          <a:p>
            <a:r>
              <a:rPr lang="ru-RU" dirty="0">
                <a:latin typeface="Century Gothic" panose="020B0502020202020204" pitchFamily="34" charset="0"/>
              </a:rPr>
              <a:t>(русский язык)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5C5C40-79E4-1B77-C246-3D707E95830D}"/>
              </a:ext>
            </a:extLst>
          </p:cNvPr>
          <p:cNvSpPr txBox="1"/>
          <p:nvPr/>
        </p:nvSpPr>
        <p:spPr>
          <a:xfrm>
            <a:off x="7618618" y="5156462"/>
            <a:ext cx="38768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Индикатор лакмус красный </a:t>
            </a:r>
            <a:r>
              <a:rPr lang="ru-RU" dirty="0">
                <a:solidFill>
                  <a:srgbClr val="006699"/>
                </a:solidFill>
                <a:latin typeface="Century Gothic" panose="020B0502020202020204" pitchFamily="34" charset="0"/>
              </a:rPr>
              <a:t>кислоту</a:t>
            </a:r>
            <a:r>
              <a:rPr lang="ru-RU" dirty="0">
                <a:latin typeface="Century Gothic" panose="020B0502020202020204" pitchFamily="34" charset="0"/>
              </a:rPr>
              <a:t> укажет ясно! Индикатор лакмус синий — </a:t>
            </a:r>
            <a:r>
              <a:rPr lang="ru-RU" dirty="0">
                <a:solidFill>
                  <a:srgbClr val="006699"/>
                </a:solidFill>
                <a:latin typeface="Century Gothic" panose="020B0502020202020204" pitchFamily="34" charset="0"/>
              </a:rPr>
              <a:t>щёлочь</a:t>
            </a:r>
            <a:r>
              <a:rPr lang="ru-RU" dirty="0">
                <a:latin typeface="Century Gothic" panose="020B0502020202020204" pitchFamily="34" charset="0"/>
              </a:rPr>
              <a:t> тут, не стой разиней!</a:t>
            </a:r>
            <a:endParaRPr lang="ru-RU" dirty="0"/>
          </a:p>
          <a:p>
            <a:r>
              <a:rPr lang="ru-RU" dirty="0">
                <a:latin typeface="Century Gothic" panose="020B0502020202020204" pitchFamily="34" charset="0"/>
              </a:rPr>
              <a:t>(химия)</a:t>
            </a:r>
          </a:p>
        </p:txBody>
      </p:sp>
    </p:spTree>
    <p:extLst>
      <p:ext uri="{BB962C8B-B14F-4D97-AF65-F5344CB8AC3E}">
        <p14:creationId xmlns:p14="http://schemas.microsoft.com/office/powerpoint/2010/main" val="1730908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C2A2F-E56B-BF1C-3BF6-4265BA99F4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0CBDEB2-66C6-B7C2-958C-9655786BD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228513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30D56D-6586-0188-A48C-2EEA04F61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430" y="0"/>
            <a:ext cx="2309567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МИФЫ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BEF7C4BB-E06C-3F8F-5D5C-9C242110C610}"/>
              </a:ext>
            </a:extLst>
          </p:cNvPr>
          <p:cNvSpPr txBox="1">
            <a:spLocks/>
          </p:cNvSpPr>
          <p:nvPr/>
        </p:nvSpPr>
        <p:spPr>
          <a:xfrm>
            <a:off x="7797539" y="0"/>
            <a:ext cx="296001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>
                <a:latin typeface="Century Gothic" panose="020B0502020202020204" pitchFamily="34" charset="0"/>
              </a:rPr>
              <a:t>ФАКТЫ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8298CA3-D64B-CA7E-6149-30AA1E129E31}"/>
              </a:ext>
            </a:extLst>
          </p:cNvPr>
          <p:cNvSpPr txBox="1"/>
          <p:nvPr/>
        </p:nvSpPr>
        <p:spPr>
          <a:xfrm>
            <a:off x="130754" y="2207512"/>
            <a:ext cx="5498151" cy="2904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«</a:t>
            </a: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Песенки и стишки – для детей»</a:t>
            </a:r>
          </a:p>
          <a:p>
            <a:pPr>
              <a:lnSpc>
                <a:spcPct val="150000"/>
              </a:lnSpc>
            </a:pP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«Их  сочинение требует сил и времени»</a:t>
            </a:r>
            <a:endParaRPr lang="en-US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endParaRPr lang="ru-RU" sz="20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latin typeface="Century Gothic" panose="020B0502020202020204" pitchFamily="34" charset="0"/>
              </a:rPr>
              <a:t>«Это инфантильно, несерьёзно и бессмысленно для взрослых!»</a:t>
            </a:r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338E020-E14D-809A-B57D-643AFA8ADADD}"/>
              </a:ext>
            </a:extLst>
          </p:cNvPr>
          <p:cNvPicPr>
            <a:picLocks noChangeAspect="1"/>
          </p:cNvPicPr>
          <p:nvPr/>
        </p:nvPicPr>
        <p:blipFill>
          <a:blip r:embed="rId4">
            <a:lum bright="70000" contrast="-70000"/>
          </a:blip>
          <a:stretch>
            <a:fillRect/>
          </a:stretch>
        </p:blipFill>
        <p:spPr>
          <a:xfrm>
            <a:off x="1557622" y="322064"/>
            <a:ext cx="638192" cy="6381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CF0FCA9-9D53-45D9-AAD6-70C75031133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6114" y="322064"/>
            <a:ext cx="638192" cy="63819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54DAC97-63A4-6CF9-22E0-FC387ACA0120}"/>
              </a:ext>
            </a:extLst>
          </p:cNvPr>
          <p:cNvSpPr txBox="1"/>
          <p:nvPr/>
        </p:nvSpPr>
        <p:spPr>
          <a:xfrm>
            <a:off x="6395615" y="1942054"/>
            <a:ext cx="54981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Наполнение песенок и стишков актуальным содержанием превращают их в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учебные </a:t>
            </a:r>
            <a:r>
              <a:rPr lang="ru-RU" sz="2000" dirty="0" err="1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чанты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2000" dirty="0">
                <a:latin typeface="Century Gothic" panose="020B0502020202020204" pitchFamily="34" charset="0"/>
              </a:rPr>
              <a:t>для любого возраста, предмета и этапа обучения.</a:t>
            </a:r>
          </a:p>
          <a:p>
            <a:endParaRPr lang="ru-RU" sz="2000" dirty="0">
              <a:latin typeface="Century Gothic" panose="020B0502020202020204" pitchFamily="34" charset="0"/>
            </a:endParaRPr>
          </a:p>
          <a:p>
            <a:r>
              <a:rPr lang="ru-RU" sz="2000" dirty="0">
                <a:latin typeface="Century Gothic" panose="020B0502020202020204" pitchFamily="34" charset="0"/>
              </a:rPr>
              <a:t>Сегодня </a:t>
            </a:r>
            <a:r>
              <a:rPr lang="ru-RU" sz="2000" dirty="0" err="1">
                <a:latin typeface="Century Gothic" panose="020B0502020202020204" pitchFamily="34" charset="0"/>
              </a:rPr>
              <a:t>чанты</a:t>
            </a:r>
            <a:r>
              <a:rPr lang="ru-RU" sz="2000" dirty="0">
                <a:latin typeface="Century Gothic" panose="020B0502020202020204" pitchFamily="34" charset="0"/>
              </a:rPr>
              <a:t> помогает создавать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ИИ</a:t>
            </a:r>
            <a:r>
              <a:rPr lang="ru-RU" sz="2000" dirty="0">
                <a:latin typeface="Century Gothic" panose="020B0502020202020204" pitchFamily="34" charset="0"/>
              </a:rPr>
              <a:t>.</a:t>
            </a:r>
          </a:p>
          <a:p>
            <a:endParaRPr lang="ru-RU" sz="2000" dirty="0">
              <a:latin typeface="Century Gothic" panose="020B0502020202020204" pitchFamily="34" charset="0"/>
            </a:endParaRPr>
          </a:p>
          <a:p>
            <a:r>
              <a:rPr lang="ru-RU" sz="2000" dirty="0">
                <a:latin typeface="Century Gothic" panose="020B0502020202020204" pitchFamily="34" charset="0"/>
              </a:rPr>
              <a:t>Ясность целей и форм работы делают </a:t>
            </a:r>
            <a:r>
              <a:rPr lang="ru-RU" sz="2000" dirty="0" err="1">
                <a:latin typeface="Century Gothic" panose="020B0502020202020204" pitchFamily="34" charset="0"/>
              </a:rPr>
              <a:t>чанты</a:t>
            </a:r>
            <a:r>
              <a:rPr lang="ru-RU" sz="2000" dirty="0">
                <a:latin typeface="Century Gothic" panose="020B0502020202020204" pitchFamily="34" charset="0"/>
              </a:rPr>
              <a:t> эффективным обучающим 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инструментом</a:t>
            </a:r>
            <a:r>
              <a:rPr lang="ru-RU" sz="2000" dirty="0">
                <a:latin typeface="Century Gothic" panose="020B0502020202020204" pitchFamily="34" charset="0"/>
              </a:rPr>
              <a:t>. </a:t>
            </a:r>
            <a:endParaRPr lang="ru-RU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002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A0C06-476C-0C43-F686-49F56921A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AAD5A0-0D7A-A572-203D-897F991357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291" y="0"/>
            <a:ext cx="6884709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9B823B-112F-8329-0DAB-B2C0EF50E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62430" y="0"/>
            <a:ext cx="2309567" cy="132556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МИФЫ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D1F463-3A41-07ED-67D3-90B40C559078}"/>
              </a:ext>
            </a:extLst>
          </p:cNvPr>
          <p:cNvSpPr txBox="1"/>
          <p:nvPr/>
        </p:nvSpPr>
        <p:spPr>
          <a:xfrm>
            <a:off x="1800516" y="1690688"/>
            <a:ext cx="717722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Граница между возрастами определяется сменой социальных ролей, целями обучения и психофизиологическим статусом человека.</a:t>
            </a:r>
          </a:p>
          <a:p>
            <a:endParaRPr lang="ru-RU" sz="2000" dirty="0">
              <a:latin typeface="Century Gothic" panose="020B0502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«Первый возраст» </a:t>
            </a:r>
            <a:r>
              <a:rPr lang="ru-RU" sz="2000" dirty="0">
                <a:latin typeface="Century Gothic" panose="020B0502020202020204" pitchFamily="34" charset="0"/>
              </a:rPr>
              <a:t>(до ± 25 лет) роста и развития: </a:t>
            </a:r>
            <a:r>
              <a:rPr lang="ru-RU" sz="2000" dirty="0" err="1">
                <a:latin typeface="Century Gothic" panose="020B0502020202020204" pitchFamily="34" charset="0"/>
              </a:rPr>
              <a:t>чанты</a:t>
            </a:r>
            <a:r>
              <a:rPr lang="ru-RU" sz="2000" dirty="0">
                <a:latin typeface="Century Gothic" panose="020B0502020202020204" pitchFamily="34" charset="0"/>
              </a:rPr>
              <a:t> как инструмент фасилитации в обучении;</a:t>
            </a:r>
          </a:p>
          <a:p>
            <a:endParaRPr lang="ru-RU" sz="2000" dirty="0">
              <a:latin typeface="Century Gothic" panose="020B0502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«Второй возраст» </a:t>
            </a:r>
            <a:r>
              <a:rPr lang="ru-RU" sz="2000" dirty="0">
                <a:latin typeface="Century Gothic" panose="020B0502020202020204" pitchFamily="34" charset="0"/>
              </a:rPr>
              <a:t>(до ±60 лет) реализации и продвижения: </a:t>
            </a:r>
            <a:r>
              <a:rPr lang="ru-RU" sz="2000" dirty="0" err="1">
                <a:latin typeface="Century Gothic" panose="020B0502020202020204" pitchFamily="34" charset="0"/>
              </a:rPr>
              <a:t>чанты</a:t>
            </a:r>
            <a:r>
              <a:rPr lang="ru-RU" sz="2000" dirty="0">
                <a:latin typeface="Century Gothic" panose="020B0502020202020204" pitchFamily="34" charset="0"/>
              </a:rPr>
              <a:t> как вспомогательный тренажёр при осознании реальной ценности;</a:t>
            </a:r>
          </a:p>
          <a:p>
            <a:endParaRPr lang="ru-RU" sz="2000" dirty="0">
              <a:latin typeface="Century Gothic" panose="020B0502020202020204" pitchFamily="34" charset="0"/>
            </a:endParaRPr>
          </a:p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«Третий возраст» </a:t>
            </a:r>
            <a:r>
              <a:rPr lang="ru-RU" sz="2000" dirty="0">
                <a:latin typeface="Century Gothic" panose="020B0502020202020204" pitchFamily="34" charset="0"/>
              </a:rPr>
              <a:t>(до ±85 лет) замедления и общения: </a:t>
            </a:r>
            <a:r>
              <a:rPr lang="ru-RU" sz="2000" dirty="0" err="1">
                <a:latin typeface="Century Gothic" panose="020B0502020202020204" pitchFamily="34" charset="0"/>
              </a:rPr>
              <a:t>чанты</a:t>
            </a:r>
            <a:r>
              <a:rPr lang="ru-RU" sz="2000" dirty="0">
                <a:latin typeface="Century Gothic" panose="020B0502020202020204" pitchFamily="34" charset="0"/>
              </a:rPr>
              <a:t> как инструмент терапии и социальной реализации</a:t>
            </a: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2A448A49-B272-D9A6-68E1-BB6D69AB98CA}"/>
              </a:ext>
            </a:extLst>
          </p:cNvPr>
          <p:cNvSpPr txBox="1">
            <a:spLocks/>
          </p:cNvSpPr>
          <p:nvPr/>
        </p:nvSpPr>
        <p:spPr>
          <a:xfrm>
            <a:off x="665374" y="2646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pc="-100" dirty="0">
                <a:latin typeface="Century Gothic" panose="020B0502020202020204" pitchFamily="34" charset="0"/>
              </a:rPr>
              <a:t>АНДРАГОГИКА И ГЕРОНТОГОГИ</a:t>
            </a:r>
            <a:r>
              <a:rPr lang="ru-RU" spc="-100" dirty="0">
                <a:solidFill>
                  <a:schemeClr val="bg1"/>
                </a:solidFill>
                <a:latin typeface="Century Gothic" panose="020B0502020202020204" pitchFamily="34" charset="0"/>
              </a:rPr>
              <a:t>КА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BBE52C5-C677-0623-10B4-546EA6BBAB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07" b="94837" l="8832" r="89946">
                        <a14:foregroundMark x1="36549" y1="10326" x2="39130" y2="5978"/>
                        <a14:foregroundMark x1="39266" y1="5707" x2="46332" y2="8560"/>
                        <a14:foregroundMark x1="88859" y1="63723" x2="89810" y2="89810"/>
                        <a14:foregroundMark x1="68342" y1="90897" x2="61821" y2="91033"/>
                        <a14:foregroundMark x1="52446" y1="90217" x2="54755" y2="91440"/>
                        <a14:foregroundMark x1="67663" y1="94293" x2="71332" y2="94429"/>
                        <a14:foregroundMark x1="33152" y1="94429" x2="37908" y2="94565"/>
                        <a14:foregroundMark x1="54212" y1="94565" x2="59511" y2="94837"/>
                        <a14:foregroundMark x1="8832" y1="27310" x2="8832" y2="2731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21503"/>
            <a:ext cx="1936497" cy="1936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5739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7A04F3-F324-5F60-C64A-0EDDAD223B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69A6F-AD04-F729-0A95-D658C0266A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3363"/>
            <a:ext cx="10515600" cy="1325563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ДЖАЗОВЫЕ ЧАНТЫ</a:t>
            </a:r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id="{597CF717-9211-0E37-8E9B-7817E7099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9998" b="21418"/>
          <a:stretch>
            <a:fillRect/>
          </a:stretch>
        </p:blipFill>
        <p:spPr>
          <a:xfrm>
            <a:off x="7933151" y="4469790"/>
            <a:ext cx="3420649" cy="20039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4ABACF4-831F-8BD0-5FCB-A78269E703AE}"/>
              </a:ext>
            </a:extLst>
          </p:cNvPr>
          <p:cNvSpPr txBox="1"/>
          <p:nvPr/>
        </p:nvSpPr>
        <p:spPr>
          <a:xfrm>
            <a:off x="765001" y="1949429"/>
            <a:ext cx="685185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Century Gothic" panose="020B0502020202020204" pitchFamily="34" charset="0"/>
              </a:rPr>
              <a:t>Понятие</a:t>
            </a:r>
            <a:r>
              <a:rPr lang="ru-RU" sz="2400" b="1" dirty="0">
                <a:solidFill>
                  <a:srgbClr val="006699"/>
                </a:solidFill>
                <a:latin typeface="Century Gothic" panose="020B0502020202020204" pitchFamily="34" charset="0"/>
              </a:rPr>
              <a:t> </a:t>
            </a:r>
            <a:r>
              <a:rPr lang="ru-RU" sz="2400" dirty="0" err="1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чанта</a:t>
            </a:r>
            <a:r>
              <a:rPr lang="ru-RU" sz="2400" b="1" dirty="0">
                <a:solidFill>
                  <a:srgbClr val="006699"/>
                </a:solidFill>
                <a:latin typeface="Century Gothic" panose="020B0502020202020204" pitchFamily="34" charset="0"/>
              </a:rPr>
              <a:t> </a:t>
            </a:r>
            <a:r>
              <a:rPr lang="ru-RU" sz="2400" dirty="0">
                <a:latin typeface="Century Gothic" panose="020B0502020202020204" pitchFamily="34" charset="0"/>
              </a:rPr>
              <a:t>в методику преподавания иностранных языков ввела американский педагог, композитор и джазовая певица Каролин Грэхем (</a:t>
            </a:r>
            <a:r>
              <a:rPr lang="ru-RU" sz="2400" dirty="0" err="1">
                <a:latin typeface="Century Gothic" panose="020B0502020202020204" pitchFamily="34" charset="0"/>
              </a:rPr>
              <a:t>Carolyne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ru-RU" sz="2400" dirty="0" err="1">
                <a:latin typeface="Century Gothic" panose="020B0502020202020204" pitchFamily="34" charset="0"/>
              </a:rPr>
              <a:t>Graham</a:t>
            </a:r>
            <a:r>
              <a:rPr lang="ru-RU" sz="2400" dirty="0">
                <a:latin typeface="Century Gothic" panose="020B0502020202020204" pitchFamily="34" charset="0"/>
              </a:rPr>
              <a:t>).</a:t>
            </a:r>
          </a:p>
          <a:p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dirty="0">
                <a:latin typeface="Century Gothic" panose="020B0502020202020204" pitchFamily="34" charset="0"/>
              </a:rPr>
              <a:t>Методика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Jazz Chants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2400" dirty="0">
                <a:latin typeface="Century Gothic" panose="020B0502020202020204" pitchFamily="34" charset="0"/>
              </a:rPr>
              <a:t>(1960г.)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ru-RU" sz="2400" dirty="0">
                <a:latin typeface="Century Gothic" panose="020B0502020202020204" pitchFamily="34" charset="0"/>
              </a:rPr>
              <a:t>основана на связи между естественным ритмом речи и ритмами традиционного джаза.</a:t>
            </a:r>
          </a:p>
          <a:p>
            <a:endParaRPr lang="ru-RU" sz="2400" dirty="0">
              <a:latin typeface="Century Gothic" panose="020B0502020202020204" pitchFamily="34" charset="0"/>
            </a:endParaRPr>
          </a:p>
          <a:p>
            <a:r>
              <a:rPr lang="ru-RU" sz="2400" dirty="0">
                <a:latin typeface="Century Gothic" panose="020B0502020202020204" pitchFamily="34" charset="0"/>
              </a:rPr>
              <a:t>Ценность серии </a:t>
            </a:r>
            <a:r>
              <a:rPr lang="ru-RU" sz="2400" dirty="0" err="1">
                <a:latin typeface="Century Gothic" panose="020B0502020202020204" pitchFamily="34" charset="0"/>
              </a:rPr>
              <a:t>чантов</a:t>
            </a:r>
            <a:r>
              <a:rPr lang="ru-RU" sz="2400" dirty="0">
                <a:latin typeface="Century Gothic" panose="020B0502020202020204" pitchFamily="34" charset="0"/>
              </a:rPr>
              <a:t>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Small Talk </a:t>
            </a:r>
            <a:r>
              <a:rPr lang="ru-RU" sz="2400" dirty="0">
                <a:latin typeface="Century Gothic" panose="020B0502020202020204" pitchFamily="34" charset="0"/>
              </a:rPr>
              <a:t>-неделимость речевых клише и их быстрый перенос в практику речи.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4900CDC-DF1D-EFDA-8936-9D80D8DA3EB2}"/>
              </a:ext>
            </a:extLst>
          </p:cNvPr>
          <p:cNvSpPr txBox="1"/>
          <p:nvPr/>
        </p:nvSpPr>
        <p:spPr>
          <a:xfrm>
            <a:off x="7933152" y="1949429"/>
            <a:ext cx="3493847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Запоминание ритмического материала, положенного на музыку, увеличивается на 17-20%</a:t>
            </a:r>
          </a:p>
        </p:txBody>
      </p:sp>
    </p:spTree>
    <p:extLst>
      <p:ext uri="{BB962C8B-B14F-4D97-AF65-F5344CB8AC3E}">
        <p14:creationId xmlns:p14="http://schemas.microsoft.com/office/powerpoint/2010/main" val="2874308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8E8886-F50F-009F-BCD7-232031365C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810" y="268664"/>
            <a:ext cx="10515600" cy="1325563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МЕТОДИЧЕСКАЯ ЦЕННОСТЬ ЧАНТОВ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C0F62C5-D798-7510-99DD-F4B034AB36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037" y="5637228"/>
            <a:ext cx="952107" cy="95210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C1FC29D-074A-8A9B-A878-9A5D503D58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3279" y="5637228"/>
            <a:ext cx="952107" cy="95210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1BEEECB-49DB-0E77-63F6-274E6AEA24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0008" y="5637228"/>
            <a:ext cx="952107" cy="9521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704BE73-91CC-C930-218B-2BCA58864E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5370" y="5637227"/>
            <a:ext cx="952107" cy="952107"/>
          </a:xfrm>
          <a:prstGeom prst="rect">
            <a:avLst/>
          </a:prstGeom>
        </p:spPr>
      </p:pic>
      <p:sp>
        <p:nvSpPr>
          <p:cNvPr id="17" name="Объект 16">
            <a:extLst>
              <a:ext uri="{FF2B5EF4-FFF2-40B4-BE49-F238E27FC236}">
                <a16:creationId xmlns:a16="http://schemas.microsoft.com/office/drawing/2014/main" id="{53710986-2539-2CE1-6697-4BAE43644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810" y="1860060"/>
            <a:ext cx="10515600" cy="3511334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Многократность</a:t>
            </a:r>
            <a:r>
              <a:rPr lang="ru-RU" sz="2400" dirty="0">
                <a:latin typeface="Century Gothic" panose="020B0502020202020204" pitchFamily="34" charset="0"/>
              </a:rPr>
              <a:t> повторений </a:t>
            </a:r>
            <a:r>
              <a:rPr lang="ru-RU" sz="2400" dirty="0" err="1">
                <a:latin typeface="Century Gothic" panose="020B0502020202020204" pitchFamily="34" charset="0"/>
              </a:rPr>
              <a:t>чантов</a:t>
            </a:r>
            <a:r>
              <a:rPr lang="ru-RU" sz="2400" dirty="0">
                <a:latin typeface="Century Gothic" panose="020B0502020202020204" pitchFamily="34" charset="0"/>
              </a:rPr>
              <a:t>, а также </a:t>
            </a:r>
            <a:r>
              <a:rPr lang="ru-RU" sz="2400" dirty="0" err="1">
                <a:solidFill>
                  <a:srgbClr val="006699"/>
                </a:solidFill>
                <a:latin typeface="Century Gothic" panose="020B0502020202020204" pitchFamily="34" charset="0"/>
              </a:rPr>
              <a:t>мультисенсорность</a:t>
            </a:r>
            <a:r>
              <a:rPr lang="ru-RU" sz="2400" b="1" dirty="0">
                <a:latin typeface="Century Gothic" panose="020B0502020202020204" pitchFamily="34" charset="0"/>
              </a:rPr>
              <a:t> </a:t>
            </a:r>
            <a:r>
              <a:rPr lang="ru-RU" sz="2400" dirty="0">
                <a:latin typeface="Century Gothic" panose="020B0502020202020204" pitchFamily="34" charset="0"/>
              </a:rPr>
              <a:t>их проработки (простукивание, </a:t>
            </a:r>
            <a:r>
              <a:rPr lang="ru-RU" sz="2400" dirty="0" err="1">
                <a:latin typeface="Century Gothic" panose="020B0502020202020204" pitchFamily="34" charset="0"/>
              </a:rPr>
              <a:t>протопывание</a:t>
            </a:r>
            <a:r>
              <a:rPr lang="ru-RU" sz="2400" dirty="0">
                <a:latin typeface="Century Gothic" panose="020B0502020202020204" pitchFamily="34" charset="0"/>
              </a:rPr>
              <a:t>, </a:t>
            </a:r>
            <a:r>
              <a:rPr lang="ru-RU" sz="2400" dirty="0" err="1">
                <a:latin typeface="Century Gothic" panose="020B0502020202020204" pitchFamily="34" charset="0"/>
              </a:rPr>
              <a:t>прохлопывание</a:t>
            </a:r>
            <a:r>
              <a:rPr lang="ru-RU" sz="2400" dirty="0">
                <a:latin typeface="Century Gothic" panose="020B0502020202020204" pitchFamily="34" charset="0"/>
              </a:rPr>
              <a:t>) обеспечивает развитие:</a:t>
            </a:r>
          </a:p>
          <a:p>
            <a:pPr marL="536575"/>
            <a:r>
              <a:rPr lang="ru-RU" sz="2400" dirty="0">
                <a:latin typeface="Century Gothic" panose="020B0502020202020204" pitchFamily="34" charset="0"/>
              </a:rPr>
              <a:t>фонематического слуха</a:t>
            </a:r>
          </a:p>
          <a:p>
            <a:pPr marL="536575"/>
            <a:r>
              <a:rPr lang="ru-RU" sz="2400" dirty="0">
                <a:latin typeface="Century Gothic" panose="020B0502020202020204" pitchFamily="34" charset="0"/>
              </a:rPr>
              <a:t>произношения</a:t>
            </a:r>
          </a:p>
          <a:p>
            <a:pPr marL="536575"/>
            <a:r>
              <a:rPr lang="ru-RU" sz="2400" dirty="0">
                <a:latin typeface="Century Gothic" panose="020B0502020202020204" pitchFamily="34" charset="0"/>
              </a:rPr>
              <a:t>беглости речи</a:t>
            </a:r>
          </a:p>
          <a:p>
            <a:pPr marL="536575"/>
            <a:r>
              <a:rPr lang="ru-RU" sz="2400" dirty="0">
                <a:latin typeface="Century Gothic" panose="020B0502020202020204" pitchFamily="34" charset="0"/>
              </a:rPr>
              <a:t>памяти (вместе с мышечной)</a:t>
            </a:r>
          </a:p>
          <a:p>
            <a:pPr marL="536575"/>
            <a:r>
              <a:rPr lang="ru-RU" sz="2400" dirty="0">
                <a:latin typeface="Century Gothic" panose="020B0502020202020204" pitchFamily="34" charset="0"/>
              </a:rPr>
              <a:t>коммуникативной компетенции</a:t>
            </a:r>
          </a:p>
          <a:p>
            <a:endParaRPr lang="ru-RU" dirty="0">
              <a:latin typeface="Century Gothic" panose="020B0502020202020204" pitchFamily="34" charset="0"/>
            </a:endParaRPr>
          </a:p>
          <a:p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A5D7732-B30B-FC37-B9C5-8F4CE2BB56A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1250" y="5637228"/>
            <a:ext cx="952107" cy="952107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B80C1DF-2D48-A3E6-3D95-658AA47E924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87979" y="5637228"/>
            <a:ext cx="952108" cy="95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89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D445A-7881-70CD-5534-428DA534BC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ОПРЕДЕЛЕНИЕ ЧАНТА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61BBE9-CF6F-C636-C15B-B14087EB55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2712" y="1957600"/>
            <a:ext cx="10266575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b="1" dirty="0">
                <a:latin typeface="Century Gothic" panose="020B0502020202020204" pitchFamily="34" charset="0"/>
              </a:rPr>
              <a:t>ЧАНТ</a:t>
            </a:r>
            <a:r>
              <a:rPr lang="ru-RU" sz="2400" dirty="0">
                <a:latin typeface="Century Gothic" panose="020B0502020202020204" pitchFamily="34" charset="0"/>
              </a:rPr>
              <a:t> </a:t>
            </a:r>
            <a:r>
              <a:rPr lang="ru-RU" sz="2400" i="1" dirty="0">
                <a:latin typeface="Century Gothic" panose="020B0502020202020204" pitchFamily="34" charset="0"/>
              </a:rPr>
              <a:t>(от англ. </a:t>
            </a:r>
            <a:r>
              <a:rPr lang="ru-RU" sz="2400" i="1" dirty="0" err="1">
                <a:latin typeface="Century Gothic" panose="020B0502020202020204" pitchFamily="34" charset="0"/>
              </a:rPr>
              <a:t>chant</a:t>
            </a:r>
            <a:r>
              <a:rPr lang="ru-RU" sz="2400" i="1" dirty="0">
                <a:latin typeface="Century Gothic" panose="020B0502020202020204" pitchFamily="34" charset="0"/>
              </a:rPr>
              <a:t> — ритмическое скандирование, речитатив) </a:t>
            </a:r>
            <a:r>
              <a:rPr lang="ru-RU" sz="2400" i="1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–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короткий ритмизованный устный текст на иностранном языке, построенный на повторах ключевых фраз и фиксированном ударном ритме. </a:t>
            </a:r>
          </a:p>
          <a:p>
            <a:pPr marL="0" indent="0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ru-RU" sz="2400" dirty="0">
                <a:latin typeface="Century Gothic" panose="020B0502020202020204" pitchFamily="34" charset="0"/>
              </a:rPr>
              <a:t>Как методический приём </a:t>
            </a:r>
            <a:r>
              <a:rPr lang="ru-RU" sz="2400" dirty="0" err="1">
                <a:latin typeface="Century Gothic" panose="020B0502020202020204" pitchFamily="34" charset="0"/>
              </a:rPr>
              <a:t>чант</a:t>
            </a:r>
            <a:r>
              <a:rPr lang="ru-RU" sz="2400" dirty="0">
                <a:latin typeface="Century Gothic" panose="020B0502020202020204" pitchFamily="34" charset="0"/>
              </a:rPr>
              <a:t> автоматизирует речевые клише,  активизирует разные виды памяти, снимает напряжение</a:t>
            </a:r>
            <a:r>
              <a:rPr lang="en-US" sz="2400" dirty="0">
                <a:latin typeface="Century Gothic" panose="020B0502020202020204" pitchFamily="34" charset="0"/>
              </a:rPr>
              <a:t> </a:t>
            </a:r>
            <a:r>
              <a:rPr lang="ru-RU" sz="2400" dirty="0">
                <a:latin typeface="Century Gothic" panose="020B0502020202020204" pitchFamily="34" charset="0"/>
              </a:rPr>
              <a:t>и страх ошибки, компенсирует возрастные когнитивные изменения, реализует потребность в групповом взаимодействии.</a:t>
            </a:r>
          </a:p>
        </p:txBody>
      </p:sp>
    </p:spTree>
    <p:extLst>
      <p:ext uri="{BB962C8B-B14F-4D97-AF65-F5344CB8AC3E}">
        <p14:creationId xmlns:p14="http://schemas.microsoft.com/office/powerpoint/2010/main" val="11064341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047E4F-2438-3476-34B0-E4CA444D6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5BA41C6D-9B87-0BC6-51F0-D1123E8B08F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6"/>
          <a:stretch>
            <a:fillRect/>
          </a:stretch>
        </p:blipFill>
        <p:spPr>
          <a:xfrm rot="16200000">
            <a:off x="4898791" y="-4917600"/>
            <a:ext cx="2430931" cy="122285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56585C-98D1-3FE7-7C14-7BB426699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ИСПОЛЬЗОВАНИЕ НА УРОКЕ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229438-A78A-016A-F039-A07A22EE758B}"/>
              </a:ext>
            </a:extLst>
          </p:cNvPr>
          <p:cNvSpPr txBox="1"/>
          <p:nvPr/>
        </p:nvSpPr>
        <p:spPr>
          <a:xfrm>
            <a:off x="5163676" y="2610254"/>
            <a:ext cx="13676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Century Gothic" panose="020B0502020202020204" pitchFamily="34" charset="0"/>
              </a:rPr>
              <a:t>Зачем?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603131C-8098-8C1B-8B28-5EB6C739D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83" t="55395" r="7067" b="14502"/>
          <a:stretch>
            <a:fillRect/>
          </a:stretch>
        </p:blipFill>
        <p:spPr>
          <a:xfrm>
            <a:off x="2629489" y="3429000"/>
            <a:ext cx="5907464" cy="312496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7BE98C3-7FE1-65B3-AB3D-21F202C66E44}"/>
              </a:ext>
            </a:extLst>
          </p:cNvPr>
          <p:cNvSpPr txBox="1"/>
          <p:nvPr/>
        </p:nvSpPr>
        <p:spPr>
          <a:xfrm>
            <a:off x="4445530" y="3429000"/>
            <a:ext cx="31357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ФОНЕТИЧЕСКАЯ ЗАРЯДКА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08437E-E5EA-7EAF-5C95-AD91472EFAEB}"/>
              </a:ext>
            </a:extLst>
          </p:cNvPr>
          <p:cNvSpPr txBox="1"/>
          <p:nvPr/>
        </p:nvSpPr>
        <p:spPr>
          <a:xfrm>
            <a:off x="4445531" y="3984508"/>
            <a:ext cx="28039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ВВЕДЕНИЕ МАТЕРИАЛА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53ADC1C-B6BD-7ADC-A2E7-08A5026A180F}"/>
              </a:ext>
            </a:extLst>
          </p:cNvPr>
          <p:cNvSpPr txBox="1"/>
          <p:nvPr/>
        </p:nvSpPr>
        <p:spPr>
          <a:xfrm>
            <a:off x="4445531" y="4536702"/>
            <a:ext cx="3262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ЗАКРЕПЛЕНИЕ МАТЕРИАЛА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418037-B564-8882-3334-CB6313E46F6B}"/>
              </a:ext>
            </a:extLst>
          </p:cNvPr>
          <p:cNvSpPr txBox="1"/>
          <p:nvPr/>
        </p:nvSpPr>
        <p:spPr>
          <a:xfrm>
            <a:off x="4370116" y="5647718"/>
            <a:ext cx="3671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ЭМОЦИОНАЛЬНАЯ РАЗРЯДКА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1F761E-5B2F-6656-790C-10983C6C7DE4}"/>
              </a:ext>
            </a:extLst>
          </p:cNvPr>
          <p:cNvSpPr txBox="1"/>
          <p:nvPr/>
        </p:nvSpPr>
        <p:spPr>
          <a:xfrm>
            <a:off x="4445531" y="5080255"/>
            <a:ext cx="3082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ФИЗИЧЕСКАЯ РАЗГРУЗКА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61EABC1-E616-E216-1922-A0595EA8F02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4743957" y="3517552"/>
            <a:ext cx="193528" cy="21255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762161F1-2F2B-7393-E559-608D259D6DD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4861464" y="5744981"/>
            <a:ext cx="193528" cy="21255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0D426577-0A76-2339-974A-795C041BEA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5389693" y="5735554"/>
            <a:ext cx="193528" cy="21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304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7263CA-7356-9B70-C8B7-D2BE4BA91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704FBD6-AE22-7AAA-846B-A34AAE8C60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06"/>
          <a:stretch>
            <a:fillRect/>
          </a:stretch>
        </p:blipFill>
        <p:spPr>
          <a:xfrm rot="16200000">
            <a:off x="4898791" y="-4917600"/>
            <a:ext cx="2430931" cy="1222851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01B113-822A-EE7D-C3A0-B2F4EEF951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bg1"/>
                </a:solidFill>
                <a:latin typeface="Century Gothic" panose="020B0502020202020204" pitchFamily="34" charset="0"/>
              </a:rPr>
              <a:t>ИСПОЛЬЗОВАНИЕ НА УРОКЕ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E8C2DF7-F2F2-A7BB-2E30-4C7277E82DD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835" t="581" r="3580" b="5370"/>
          <a:stretch>
            <a:fillRect/>
          </a:stretch>
        </p:blipFill>
        <p:spPr>
          <a:xfrm rot="16200000">
            <a:off x="3574373" y="1723411"/>
            <a:ext cx="4209692" cy="605948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C64CA06-A051-5686-7C60-1690EF76C446}"/>
              </a:ext>
            </a:extLst>
          </p:cNvPr>
          <p:cNvSpPr txBox="1"/>
          <p:nvPr/>
        </p:nvSpPr>
        <p:spPr>
          <a:xfrm>
            <a:off x="5583698" y="2580506"/>
            <a:ext cx="9108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latin typeface="Century Gothic" panose="020B0502020202020204" pitchFamily="34" charset="0"/>
              </a:rPr>
              <a:t>Как?</a:t>
            </a:r>
            <a:endParaRPr lang="ru-RU" sz="20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B42E6D-33A4-28CA-C708-C04BB8A0B5B3}"/>
              </a:ext>
            </a:extLst>
          </p:cNvPr>
          <p:cNvSpPr txBox="1"/>
          <p:nvPr/>
        </p:nvSpPr>
        <p:spPr>
          <a:xfrm>
            <a:off x="4307009" y="5562902"/>
            <a:ext cx="51700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ПРОГОВАРИВАНИЕ ПОД МУЗЫКУ, В ПАРАХ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BC09E9D-26CB-94EE-994A-520F39275467}"/>
              </a:ext>
            </a:extLst>
          </p:cNvPr>
          <p:cNvSpPr txBox="1"/>
          <p:nvPr/>
        </p:nvSpPr>
        <p:spPr>
          <a:xfrm>
            <a:off x="4316506" y="3379287"/>
            <a:ext cx="35589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УСТАНОВКА НА ВОСПРИЯТИЕ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831560-3229-906D-B07F-625B81880CF6}"/>
              </a:ext>
            </a:extLst>
          </p:cNvPr>
          <p:cNvSpPr txBox="1"/>
          <p:nvPr/>
        </p:nvSpPr>
        <p:spPr>
          <a:xfrm>
            <a:off x="4307009" y="4409878"/>
            <a:ext cx="27254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ПРЕДЪЯВЛЕНИЕ ЧАНТА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0EE959-7DA4-B151-7D17-BFBAF73BCB7E}"/>
              </a:ext>
            </a:extLst>
          </p:cNvPr>
          <p:cNvSpPr txBox="1"/>
          <p:nvPr/>
        </p:nvSpPr>
        <p:spPr>
          <a:xfrm>
            <a:off x="4307009" y="3888797"/>
            <a:ext cx="4649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АНАЛИЗ ТЕКСТА: ЛЕКСИКА, СТРУКТУРЫ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E9C34A-33DD-9786-57BE-6891B3BAB728}"/>
              </a:ext>
            </a:extLst>
          </p:cNvPr>
          <p:cNvSpPr txBox="1"/>
          <p:nvPr/>
        </p:nvSpPr>
        <p:spPr>
          <a:xfrm>
            <a:off x="4307009" y="5020437"/>
            <a:ext cx="3259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РИТМИЧЕСКАЯ ОТРАБОТКА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CD35B3A-851B-7C89-4324-F5BE0C7604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6124227" y="5095184"/>
            <a:ext cx="193528" cy="21255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838EF8F-19F5-AA97-076D-AB57E585E1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6397761" y="3467295"/>
            <a:ext cx="193528" cy="212551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27DA939-8E5B-A687-81C1-603EFA2C480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5160691" y="3475975"/>
            <a:ext cx="193528" cy="212551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08E04FD-35EA-9E01-A5D9-729F5C141D8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6846765" y="5114167"/>
            <a:ext cx="193528" cy="212551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D2BCA77-9243-FE59-C747-383A70601C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4683551" y="5641292"/>
            <a:ext cx="193528" cy="212551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D954D4F-98D4-44B1-9777-C1BE03FFCA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4995444" y="5633624"/>
            <a:ext cx="193528" cy="212551"/>
          </a:xfrm>
          <a:prstGeom prst="rect">
            <a:avLst/>
          </a:prstGeom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5B63777F-91F3-52C7-74EE-0477BEBF8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0214" b="32736" l="72555" r="839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130" t="18649" r="14618" b="65699"/>
          <a:stretch>
            <a:fillRect/>
          </a:stretch>
        </p:blipFill>
        <p:spPr>
          <a:xfrm>
            <a:off x="6778890" y="5660874"/>
            <a:ext cx="193528" cy="212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82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D6F2C6-D5C3-8B9D-102F-992AB3E39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303" y="365125"/>
            <a:ext cx="10684497" cy="1325563"/>
          </a:xfrm>
        </p:spPr>
        <p:txBody>
          <a:bodyPr/>
          <a:lstStyle/>
          <a:p>
            <a:r>
              <a:rPr lang="ru-RU" spc="-100" dirty="0">
                <a:latin typeface="Century Gothic" panose="020B0502020202020204" pitchFamily="34" charset="0"/>
              </a:rPr>
              <a:t>ПАРТИТУРА ПРЕПОДАВАТЕЛЯ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F9F1DB1-21C9-860A-59F3-12B4FFA341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75" y="4542529"/>
            <a:ext cx="1278060" cy="21594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C9C3CFC-E494-BE0F-BE0B-243A24104789}"/>
              </a:ext>
            </a:extLst>
          </p:cNvPr>
          <p:cNvSpPr txBox="1"/>
          <p:nvPr/>
        </p:nvSpPr>
        <p:spPr>
          <a:xfrm>
            <a:off x="1498863" y="1656576"/>
            <a:ext cx="10133813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Сегодня мы будем работать с </a:t>
            </a:r>
            <a:r>
              <a:rPr lang="ru-RU" dirty="0" err="1">
                <a:latin typeface="Century Gothic" panose="020B0502020202020204" pitchFamily="34" charset="0"/>
              </a:rPr>
              <a:t>чантами</a:t>
            </a:r>
            <a:r>
              <a:rPr lang="ru-RU" dirty="0">
                <a:latin typeface="Century Gothic" panose="020B0502020202020204" pitchFamily="34" charset="0"/>
              </a:rPr>
              <a:t>. Это короткие ритмичные диалоги для запоминания слов и фраз.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Я</a:t>
            </a:r>
            <a:r>
              <a:rPr lang="ru-RU" dirty="0">
                <a:latin typeface="Century Gothic" panose="020B0502020202020204" pitchFamily="34" charset="0"/>
              </a:rPr>
              <a:t> прочитаю для вас </a:t>
            </a:r>
            <a:r>
              <a:rPr lang="ru-RU" dirty="0" err="1">
                <a:latin typeface="Century Gothic" panose="020B0502020202020204" pitchFamily="34" charset="0"/>
              </a:rPr>
              <a:t>чант</a:t>
            </a:r>
            <a:r>
              <a:rPr lang="ru-RU" dirty="0">
                <a:latin typeface="Century Gothic" panose="020B0502020202020204" pitchFamily="34" charset="0"/>
              </a:rPr>
              <a:t>. Есть ли незнакомые слова? В какой ситуации возможен данный диалог? 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Прочитайте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сами</a:t>
            </a:r>
            <a:r>
              <a:rPr lang="ru-RU" dirty="0">
                <a:latin typeface="Century Gothic" panose="020B0502020202020204" pitchFamily="34" charset="0"/>
              </a:rPr>
              <a:t>. Прочитаем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хором</a:t>
            </a:r>
            <a:r>
              <a:rPr lang="ru-RU" dirty="0">
                <a:latin typeface="Century Gothic" panose="020B0502020202020204" pitchFamily="34" charset="0"/>
              </a:rPr>
              <a:t>. Послушаем </a:t>
            </a:r>
            <a:r>
              <a:rPr lang="ru-RU" dirty="0" err="1">
                <a:latin typeface="Century Gothic" panose="020B0502020202020204" pitchFamily="34" charset="0"/>
              </a:rPr>
              <a:t>чант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с музыкой</a:t>
            </a:r>
            <a:r>
              <a:rPr lang="ru-RU" dirty="0">
                <a:latin typeface="Century Gothic" panose="020B0502020202020204" pitchFamily="34" charset="0"/>
              </a:rPr>
              <a:t>. 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Пробуем вместе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Century Gothic" panose="020B0502020202020204" pitchFamily="34" charset="0"/>
              </a:rPr>
              <a:t>медленно</a:t>
            </a:r>
            <a:r>
              <a:rPr lang="ru-RU" dirty="0">
                <a:latin typeface="Century Gothic" panose="020B0502020202020204" pitchFamily="34" charset="0"/>
              </a:rPr>
              <a:t> прочитать </a:t>
            </a:r>
            <a:r>
              <a:rPr lang="ru-RU" dirty="0" err="1">
                <a:latin typeface="Century Gothic" panose="020B0502020202020204" pitchFamily="34" charset="0"/>
              </a:rPr>
              <a:t>чант</a:t>
            </a:r>
            <a:r>
              <a:rPr lang="ru-RU" dirty="0">
                <a:latin typeface="Century Gothic" panose="020B0502020202020204" pitchFamily="34" charset="0"/>
              </a:rPr>
              <a:t>,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отбивая ритм </a:t>
            </a:r>
            <a:r>
              <a:rPr lang="ru-RU" dirty="0">
                <a:latin typeface="Century Gothic" panose="020B0502020202020204" pitchFamily="34" charset="0"/>
              </a:rPr>
              <a:t>любым способом. (</a:t>
            </a:r>
            <a:r>
              <a:rPr lang="en-US" dirty="0">
                <a:latin typeface="Century Gothic" panose="020B0502020202020204" pitchFamily="34" charset="0"/>
                <a:hlinkClick r:id="rId4"/>
              </a:rPr>
              <a:t>https://metronome-online.com/ru</a:t>
            </a:r>
            <a:r>
              <a:rPr lang="ru-RU" dirty="0">
                <a:latin typeface="Century Gothic" panose="020B0502020202020204" pitchFamily="34" charset="0"/>
              </a:rPr>
              <a:t> )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Увеличиваем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темп</a:t>
            </a:r>
            <a:r>
              <a:rPr lang="ru-RU" dirty="0">
                <a:latin typeface="Century Gothic" panose="020B0502020202020204" pitchFamily="34" charset="0"/>
              </a:rPr>
              <a:t> прочтения. Держим ритм. Следим за чёткостью артикуляции и фразовым ударением.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Теперь проговариваем/пропеваем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вместе с аудиозаписью</a:t>
            </a:r>
            <a:r>
              <a:rPr lang="ru-RU" dirty="0">
                <a:latin typeface="Century Gothic" panose="020B0502020202020204" pitchFamily="34" charset="0"/>
              </a:rPr>
              <a:t>. Старайтесь держать темп записи.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Разыграет </a:t>
            </a:r>
            <a:r>
              <a:rPr lang="ru-RU" dirty="0" err="1">
                <a:latin typeface="Century Gothic" panose="020B0502020202020204" pitchFamily="34" charset="0"/>
              </a:rPr>
              <a:t>чант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по ролям </a:t>
            </a:r>
            <a:r>
              <a:rPr lang="ru-RU" dirty="0">
                <a:latin typeface="Century Gothic" panose="020B0502020202020204" pitchFamily="34" charset="0"/>
              </a:rPr>
              <a:t>без </a:t>
            </a:r>
            <a:r>
              <a:rPr lang="ru-RU" dirty="0" err="1">
                <a:latin typeface="Century Gothic" panose="020B0502020202020204" pitchFamily="34" charset="0"/>
              </a:rPr>
              <a:t>аудиосопровождения</a:t>
            </a:r>
            <a:r>
              <a:rPr lang="ru-RU" dirty="0">
                <a:latin typeface="Century Gothic" panose="020B0502020202020204" pitchFamily="34" charset="0"/>
              </a:rPr>
              <a:t>. </a:t>
            </a:r>
          </a:p>
          <a:p>
            <a:pPr marL="285750" indent="-285750">
              <a:spcAft>
                <a:spcPts val="1200"/>
              </a:spcAft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Подумаем, какими ещё словами и фразами можно наполнить этот диалог. В каких ещё ситуациях можно использовать реплики </a:t>
            </a:r>
            <a:r>
              <a:rPr lang="ru-RU" dirty="0" err="1">
                <a:latin typeface="Century Gothic" panose="020B0502020202020204" pitchFamily="34" charset="0"/>
              </a:rPr>
              <a:t>чанта</a:t>
            </a:r>
            <a:r>
              <a:rPr lang="ru-RU" dirty="0">
                <a:latin typeface="Century Gothic" panose="020B0502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86578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1DF0A-B810-7B68-179B-6D9DD9391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4FB6E1-92F7-BA90-EDFC-8EA635A5D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СОЗДАНИЕ ЧАНТОВ с ИИ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28C9B116-F835-1CA0-0BE6-B829638FBB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" t="27730" b="28942"/>
          <a:stretch>
            <a:fillRect/>
          </a:stretch>
        </p:blipFill>
        <p:spPr>
          <a:xfrm>
            <a:off x="7858814" y="254521"/>
            <a:ext cx="3129783" cy="18853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1DC6865-5627-9DC6-191F-51AD4D3F391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784" t="1990" r="17289" b="77239"/>
          <a:stretch>
            <a:fillRect/>
          </a:stretch>
        </p:blipFill>
        <p:spPr>
          <a:xfrm>
            <a:off x="4431269" y="3495651"/>
            <a:ext cx="877376" cy="86074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47E9069-EBD4-9B2E-E66F-3F5BDD87B0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00" t="1960" r="66461" b="77269"/>
          <a:stretch>
            <a:fillRect/>
          </a:stretch>
        </p:blipFill>
        <p:spPr>
          <a:xfrm>
            <a:off x="370180" y="4351250"/>
            <a:ext cx="803919" cy="80175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DCA168-016D-C12E-F266-AB81364EA9C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79" t="26492" r="67700" b="52737"/>
          <a:stretch>
            <a:fillRect/>
          </a:stretch>
        </p:blipFill>
        <p:spPr>
          <a:xfrm>
            <a:off x="8488637" y="2923923"/>
            <a:ext cx="803919" cy="86074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198964-9AD6-A953-0A88-62E004F35BC9}"/>
              </a:ext>
            </a:extLst>
          </p:cNvPr>
          <p:cNvSpPr txBox="1"/>
          <p:nvPr/>
        </p:nvSpPr>
        <p:spPr>
          <a:xfrm>
            <a:off x="1230466" y="3260181"/>
            <a:ext cx="260179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Написать текст (4-7 лексических единиц) </a:t>
            </a:r>
            <a:r>
              <a:rPr lang="ru-RU" dirty="0">
                <a:latin typeface="Century Gothic" panose="020B0502020202020204" pitchFamily="34" charset="0"/>
              </a:rPr>
              <a:t>или запросить у ИИ </a:t>
            </a:r>
            <a:r>
              <a:rPr lang="ru-RU" dirty="0" err="1">
                <a:latin typeface="Century Gothic" panose="020B0502020202020204" pitchFamily="34" charset="0"/>
              </a:rPr>
              <a:t>чант</a:t>
            </a:r>
            <a:r>
              <a:rPr lang="ru-RU" dirty="0">
                <a:latin typeface="Century Gothic" panose="020B0502020202020204" pitchFamily="34" charset="0"/>
              </a:rPr>
              <a:t> по теме и ключевым словам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C64360-1E8E-10C0-C62C-AFB74290844A}"/>
              </a:ext>
            </a:extLst>
          </p:cNvPr>
          <p:cNvSpPr txBox="1"/>
          <p:nvPr/>
        </p:nvSpPr>
        <p:spPr>
          <a:xfrm>
            <a:off x="5308645" y="3121682"/>
            <a:ext cx="25075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Ритмично простукивать и проговаривать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чант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dirty="0">
                <a:latin typeface="Century Gothic" panose="020B0502020202020204" pitchFamily="34" charset="0"/>
              </a:rPr>
              <a:t>или запросить у ИИ инструментальное сопровождение или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EE64BB-5E6B-8E45-FA43-33F58DC3758F}"/>
              </a:ext>
            </a:extLst>
          </p:cNvPr>
          <p:cNvSpPr txBox="1"/>
          <p:nvPr/>
        </p:nvSpPr>
        <p:spPr>
          <a:xfrm>
            <a:off x="9292556" y="3019367"/>
            <a:ext cx="25075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</a:rPr>
              <a:t>Запросить у ИИ написание текста, и музыки</a:t>
            </a:r>
            <a:r>
              <a:rPr lang="ru-RU" dirty="0">
                <a:latin typeface="Century Gothic" panose="020B0502020202020204" pitchFamily="34" charset="0"/>
              </a:rPr>
              <a:t>, то есть готовой песни</a:t>
            </a:r>
          </a:p>
        </p:txBody>
      </p:sp>
    </p:spTree>
    <p:extLst>
      <p:ext uri="{BB962C8B-B14F-4D97-AF65-F5344CB8AC3E}">
        <p14:creationId xmlns:p14="http://schemas.microsoft.com/office/powerpoint/2010/main" val="1074184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5885B-7594-001C-8DAE-258FF19A02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22C58B-72E6-C4E4-094D-8C4D6D4B1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СОЗДАНИЕ ЧАНТОВ с ИИ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4AA207E-C997-3098-AD2A-57B9F85AFE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18" t="27730" b="28942"/>
          <a:stretch>
            <a:fillRect/>
          </a:stretch>
        </p:blipFill>
        <p:spPr>
          <a:xfrm>
            <a:off x="7858814" y="270855"/>
            <a:ext cx="3129783" cy="188536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BE19CBF-9A3C-59DF-1AB2-393E0D82DB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00" t="1960" r="66461" b="77269"/>
          <a:stretch>
            <a:fillRect/>
          </a:stretch>
        </p:blipFill>
        <p:spPr>
          <a:xfrm>
            <a:off x="838200" y="4105853"/>
            <a:ext cx="803919" cy="8017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726CE1-ADE3-DE96-C534-9A7B9FAEABD9}"/>
              </a:ext>
            </a:extLst>
          </p:cNvPr>
          <p:cNvSpPr txBox="1"/>
          <p:nvPr/>
        </p:nvSpPr>
        <p:spPr>
          <a:xfrm>
            <a:off x="1642119" y="2493080"/>
            <a:ext cx="27036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Написать текст (4-7 лексических единиц) </a:t>
            </a:r>
          </a:p>
          <a:p>
            <a:r>
              <a:rPr lang="ru-RU" dirty="0">
                <a:latin typeface="Century Gothic" panose="020B0502020202020204" pitchFamily="34" charset="0"/>
              </a:rPr>
              <a:t>см. рифмы на </a:t>
            </a:r>
            <a:r>
              <a:rPr lang="en-US" dirty="0">
                <a:latin typeface="Century Gothic" panose="020B0502020202020204" pitchFamily="34" charset="0"/>
                <a:hlinkClick r:id="rId5"/>
              </a:rPr>
              <a:t>https://rifme.net/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  <a:p>
            <a:r>
              <a:rPr lang="ru-RU" b="1" dirty="0">
                <a:latin typeface="Century Gothic" panose="020B0502020202020204" pitchFamily="34" charset="0"/>
              </a:rPr>
              <a:t>или</a:t>
            </a:r>
          </a:p>
          <a:p>
            <a:r>
              <a:rPr lang="ru-RU" dirty="0">
                <a:latin typeface="Century Gothic" panose="020B0502020202020204" pitchFamily="34" charset="0"/>
              </a:rPr>
              <a:t>запросить у ИИ </a:t>
            </a:r>
            <a:r>
              <a:rPr lang="ru-RU" dirty="0" err="1">
                <a:latin typeface="Century Gothic" panose="020B0502020202020204" pitchFamily="34" charset="0"/>
              </a:rPr>
              <a:t>чант</a:t>
            </a:r>
            <a:r>
              <a:rPr lang="ru-RU" dirty="0">
                <a:latin typeface="Century Gothic" panose="020B0502020202020204" pitchFamily="34" charset="0"/>
              </a:rPr>
              <a:t> по теме и ключевым словам. Обдумать идеи, сделать необходимые правки </a:t>
            </a:r>
            <a:r>
              <a:rPr lang="en-US" dirty="0">
                <a:latin typeface="Century Gothic" panose="020B0502020202020204" pitchFamily="34" charset="0"/>
              </a:rPr>
              <a:t> </a:t>
            </a:r>
            <a:endParaRPr lang="ru-RU" dirty="0">
              <a:latin typeface="Century Gothic" panose="020B0502020202020204" pitchFamily="34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:a16="http://schemas.microsoft.com/office/drawing/2014/main" id="{E9DE8068-4E6D-95AA-84A7-CB5B422D3C31}"/>
              </a:ext>
            </a:extLst>
          </p:cNvPr>
          <p:cNvSpPr txBox="1"/>
          <p:nvPr/>
        </p:nvSpPr>
        <p:spPr>
          <a:xfrm>
            <a:off x="4964869" y="2250487"/>
            <a:ext cx="660182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  <a:buNone/>
            </a:pPr>
            <a:r>
              <a:rPr lang="ru-RU" sz="16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Условно универсальный промпт для любого </a:t>
            </a:r>
            <a:r>
              <a:rPr lang="ru-RU" sz="1600" b="1" kern="10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чанта</a:t>
            </a:r>
            <a:endParaRPr lang="ru-RU" sz="14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Создай учебный ритмический </a:t>
            </a:r>
            <a:r>
              <a:rPr lang="ru-RU" sz="1200" kern="10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чант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Aft>
                <a:spcPts val="800"/>
              </a:spcAft>
              <a:buNone/>
            </a:pPr>
            <a:r>
              <a:rPr lang="ru-RU" sz="12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Тема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 [укажите любую, например: покупка одежды / заказ в кафе / разговор с врачом / погода]</a:t>
            </a:r>
            <a:r>
              <a:rPr lang="en-US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None/>
              <a:tabLst>
                <a:tab pos="457200" algn="l"/>
              </a:tabLst>
            </a:pPr>
            <a:r>
              <a:rPr lang="ru-RU" sz="12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Объём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 от 4 до 7 фраз для отработки </a:t>
            </a:r>
            <a:r>
              <a:rPr lang="en-US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ввести ключевую лексику</a:t>
            </a:r>
            <a:r>
              <a:rPr lang="en-US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].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None/>
              <a:tabLst>
                <a:tab pos="457200" algn="l"/>
              </a:tabLst>
            </a:pPr>
            <a:r>
              <a:rPr lang="ru-RU" sz="12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Ритм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 чёткий, с повторяющимися ударными слогами (можно отбивать хлопками).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None/>
              <a:tabLst>
                <a:tab pos="457200" algn="l"/>
              </a:tabLst>
            </a:pPr>
            <a:r>
              <a:rPr lang="ru-RU" sz="12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Лексика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 только живые разговорные фразы — междометия, бытовые клише. Без книжных оборотов.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None/>
              <a:tabLst>
                <a:tab pos="457200" algn="l"/>
              </a:tabLst>
            </a:pPr>
            <a:r>
              <a:rPr lang="ru-RU" sz="12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Эмоция / настроение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 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выберите одно: восторг / обычный </a:t>
            </a:r>
            <a:r>
              <a:rPr lang="ru-RU" sz="1200" kern="10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вопрос+ответ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/ сдержанное согласие / вежливый отказ / удивление. Можно добавить лёгкую иронию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ru-RU" sz="12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Запоминаемость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 используй повторы и простые конструкции.</a:t>
            </a:r>
            <a:endParaRPr lang="ru-RU" sz="12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sz="1200" b="1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Уровень</a:t>
            </a:r>
            <a:r>
              <a:rPr lang="ru-RU" sz="1200" kern="100" dirty="0">
                <a:solidFill>
                  <a:srgbClr val="00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 А2.</a:t>
            </a:r>
          </a:p>
          <a:p>
            <a:pPr algn="just">
              <a:spcAft>
                <a:spcPts val="800"/>
              </a:spcAft>
              <a:buNone/>
            </a:pPr>
            <a:endParaRPr lang="ru-RU" sz="1200" kern="100" dirty="0">
              <a:solidFill>
                <a:srgbClr val="000000"/>
              </a:solidFill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800"/>
              </a:spcAft>
              <a:buNone/>
            </a:pPr>
            <a:r>
              <a:rPr lang="ru-RU" sz="1200" b="1" kern="1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Стиль для музыки</a:t>
            </a:r>
            <a:r>
              <a:rPr lang="ru-RU" sz="1200" kern="100" dirty="0">
                <a:solidFill>
                  <a:schemeClr val="accent5">
                    <a:lumMod val="75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Suno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en-US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англ.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lo-fi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hip-hop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beat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clear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vocals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minimal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instruments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» или «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acoustic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pop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simple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drum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pattern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,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educational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chant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»; рус.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лоу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-фай хип-хоп бит, минимум инструментов / акустический поп, простой барабанный рисунок, учебный </a:t>
            </a:r>
            <a:r>
              <a:rPr lang="ru-RU" sz="1200" kern="100" dirty="0" err="1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чант</a:t>
            </a:r>
            <a:r>
              <a:rPr lang="ru-RU" sz="1200" kern="100" dirty="0">
                <a:solidFill>
                  <a:srgbClr val="00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816788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CA26AB-B8CD-7A40-DB8D-2D7B14E50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2077"/>
            <a:ext cx="6128208" cy="1325563"/>
          </a:xfrm>
        </p:spPr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СОЗДАНИЕ ЧАНТОВ </a:t>
            </a:r>
            <a:r>
              <a:rPr lang="en-US" sz="3600" dirty="0">
                <a:latin typeface="Century Gothic" panose="020B0502020202020204" pitchFamily="34" charset="0"/>
                <a:hlinkClick r:id="rId3"/>
              </a:rPr>
              <a:t>https://suno.com/create</a:t>
            </a:r>
            <a:r>
              <a:rPr lang="ru-RU" sz="3600" dirty="0">
                <a:latin typeface="Century Gothic" panose="020B0502020202020204" pitchFamily="34" charset="0"/>
              </a:rPr>
              <a:t> </a:t>
            </a:r>
            <a:endParaRPr lang="ru-RU" dirty="0">
              <a:latin typeface="Century Gothic" panose="020B0502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79DD90-AF15-9713-CA45-53A5710F0A7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784" t="1990" r="17289" b="77239"/>
          <a:stretch>
            <a:fillRect/>
          </a:stretch>
        </p:blipFill>
        <p:spPr>
          <a:xfrm>
            <a:off x="838200" y="4192121"/>
            <a:ext cx="877376" cy="8607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8AA8191-E94A-5DC7-604E-71AC6B72DA62}"/>
              </a:ext>
            </a:extLst>
          </p:cNvPr>
          <p:cNvSpPr txBox="1"/>
          <p:nvPr/>
        </p:nvSpPr>
        <p:spPr>
          <a:xfrm>
            <a:off x="1833768" y="2914333"/>
            <a:ext cx="319678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</a:rPr>
              <a:t>Запросить у ИИ инструментальное сопровождение вашего текста,</a:t>
            </a:r>
          </a:p>
          <a:p>
            <a:r>
              <a:rPr lang="ru-RU" b="1" dirty="0">
                <a:latin typeface="Century Gothic" panose="020B0502020202020204" pitchFamily="34" charset="0"/>
              </a:rPr>
              <a:t>или</a:t>
            </a:r>
          </a:p>
          <a:p>
            <a:r>
              <a:rPr lang="ru-RU" dirty="0">
                <a:latin typeface="Century Gothic" panose="020B0502020202020204" pitchFamily="34" charset="0"/>
              </a:rPr>
              <a:t>написание аккомпанемента для заданного вашим голосом ритма,</a:t>
            </a:r>
          </a:p>
          <a:p>
            <a:r>
              <a:rPr lang="ru-RU" b="1" dirty="0">
                <a:latin typeface="Century Gothic" panose="020B0502020202020204" pitchFamily="34" charset="0"/>
              </a:rPr>
              <a:t>или</a:t>
            </a:r>
          </a:p>
          <a:p>
            <a:r>
              <a:rPr lang="ru-RU" dirty="0">
                <a:latin typeface="Century Gothic" panose="020B0502020202020204" pitchFamily="34" charset="0"/>
              </a:rPr>
              <a:t>создание готовой песни с голосом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9A45422-BB7C-C47E-B4DE-6D38C49FCC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4350" y="2914333"/>
            <a:ext cx="4151473" cy="333159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1B14B9B3-8390-A9BB-E9A8-3E7B44E2F0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425225" y="5052865"/>
            <a:ext cx="1447800" cy="63817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CC159BA1-3865-3197-8F95-F6E2AF73D3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73799" y="1515214"/>
            <a:ext cx="884094" cy="129935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739585E2-FB80-EA1E-65BB-6F8D447E9D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67956" y="6345691"/>
            <a:ext cx="1647706" cy="455968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E5A5743A-2159-5BED-4D52-819A40D1D08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92643" y="667757"/>
            <a:ext cx="2435835" cy="2045861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E6377237-AF5E-F8D2-6DCF-B15BBFE20A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6881" y="2914333"/>
            <a:ext cx="1183051" cy="3766447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D7D19B5E-E965-85E3-D1F7-8B6CD0BCA7C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45789">
            <a:off x="8156345" y="2148075"/>
            <a:ext cx="1299721" cy="129972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27BAA088-564D-A68A-7701-05B748B86E3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09132" flipV="1">
            <a:off x="7395515" y="2354663"/>
            <a:ext cx="1445098" cy="152638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7AD6C85E-F10D-EC35-853A-A8BD9C9703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04931" flipV="1">
            <a:off x="7636031" y="5088294"/>
            <a:ext cx="1588110" cy="144325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B7896A-54AD-FD4B-1721-6EFE0329AE7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389" flipV="1">
            <a:off x="9703771" y="4158563"/>
            <a:ext cx="1445098" cy="152638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480326-E119-2D8D-A424-E693AA629817}"/>
              </a:ext>
            </a:extLst>
          </p:cNvPr>
          <p:cNvSpPr txBox="1"/>
          <p:nvPr/>
        </p:nvSpPr>
        <p:spPr>
          <a:xfrm>
            <a:off x="5041416" y="2528952"/>
            <a:ext cx="10358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AC44BA"/>
                </a:solidFill>
                <a:latin typeface="Century Gothic" panose="020B0502020202020204" pitchFamily="34" charset="0"/>
              </a:rPr>
              <a:t>Правка</a:t>
            </a:r>
          </a:p>
        </p:txBody>
      </p:sp>
    </p:spTree>
    <p:extLst>
      <p:ext uri="{BB962C8B-B14F-4D97-AF65-F5344CB8AC3E}">
        <p14:creationId xmlns:p14="http://schemas.microsoft.com/office/powerpoint/2010/main" val="552647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ideo1028875618">
            <a:hlinkClick r:id="" action="ppaction://media"/>
            <a:extLst>
              <a:ext uri="{FF2B5EF4-FFF2-40B4-BE49-F238E27FC236}">
                <a16:creationId xmlns:a16="http://schemas.microsoft.com/office/drawing/2014/main" id="{CDC5909D-C598-7568-608E-F7354FA995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27000"/>
            <a:ext cx="121920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365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9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131B8A9-355C-150C-C8DD-A1622233637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7" t="46315" r="25182" b="45682"/>
          <a:stretch>
            <a:fillRect/>
          </a:stretch>
        </p:blipFill>
        <p:spPr>
          <a:xfrm>
            <a:off x="645130" y="2491621"/>
            <a:ext cx="2187805" cy="365356"/>
          </a:xfrm>
          <a:prstGeom prst="rect">
            <a:avLst/>
          </a:prstGeom>
        </p:spPr>
      </p:pic>
      <p:pic>
        <p:nvPicPr>
          <p:cNvPr id="14" name="Здравствуй-те марш.suno.com">
            <a:hlinkClick r:id="" action="ppaction://media"/>
            <a:extLst>
              <a:ext uri="{FF2B5EF4-FFF2-40B4-BE49-F238E27FC236}">
                <a16:creationId xmlns:a16="http://schemas.microsoft.com/office/drawing/2014/main" id="{94F7BEB9-15C7-D34A-B8A4-EB6B862D840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115414" y="2749208"/>
            <a:ext cx="609600" cy="609600"/>
          </a:xfrm>
          <a:prstGeom prst="rect">
            <a:avLst/>
          </a:prstGeom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72B0C2B-CFA7-9FEA-2BA7-96F25129D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13" y="4001024"/>
            <a:ext cx="1107101" cy="221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BB78B71-3215-B085-A714-7E3B8B0DA479}"/>
              </a:ext>
            </a:extLst>
          </p:cNvPr>
          <p:cNvSpPr txBox="1"/>
          <p:nvPr/>
        </p:nvSpPr>
        <p:spPr>
          <a:xfrm>
            <a:off x="1739032" y="2856977"/>
            <a:ext cx="5362365" cy="34778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6699"/>
                </a:solidFill>
                <a:latin typeface="Century Gothic" panose="020B0502020202020204" pitchFamily="34" charset="0"/>
              </a:rPr>
              <a:t>ПРИВЕТСТВИЕ А1</a:t>
            </a:r>
          </a:p>
          <a:p>
            <a:endParaRPr lang="ru-RU" sz="2000" dirty="0">
              <a:solidFill>
                <a:srgbClr val="006699"/>
              </a:solidFill>
              <a:latin typeface="Century Gothic" panose="020B0502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Здр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вствуйте! 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Здр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вствуйте!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К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к пожив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ете?</a:t>
            </a:r>
          </a:p>
          <a:p>
            <a:r>
              <a:rPr lang="ru-RU" dirty="0">
                <a:latin typeface="Century Gothic" panose="020B0502020202020204" pitchFamily="34" charset="0"/>
              </a:rPr>
              <a:t>К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к пожив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ете? Здр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вствуйте!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Здр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вствуйте!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Здр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вствуйте!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Чт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 у вас н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вого?</a:t>
            </a:r>
          </a:p>
          <a:p>
            <a:r>
              <a:rPr lang="ru-RU" dirty="0">
                <a:latin typeface="Century Gothic" panose="020B0502020202020204" pitchFamily="34" charset="0"/>
              </a:rPr>
              <a:t>Чт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 у вас н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вого? Здр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вствуйте!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Д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 всё по-ст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рому, д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 всё по-пр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е</a:t>
            </a:r>
            <a:r>
              <a:rPr lang="ru-RU" dirty="0">
                <a:latin typeface="Century Gothic" panose="020B0502020202020204" pitchFamily="34" charset="0"/>
              </a:rPr>
              <a:t>жнему!</a:t>
            </a:r>
          </a:p>
          <a:p>
            <a:pPr marL="285750" indent="-285750">
              <a:buFontTx/>
              <a:buChar char="-"/>
            </a:pPr>
            <a:r>
              <a:rPr lang="ru-RU" dirty="0">
                <a:latin typeface="Century Gothic" panose="020B0502020202020204" pitchFamily="34" charset="0"/>
              </a:rPr>
              <a:t>Здр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вств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у</a:t>
            </a:r>
            <a:r>
              <a:rPr lang="ru-RU" dirty="0">
                <a:latin typeface="Century Gothic" panose="020B0502020202020204" pitchFamily="34" charset="0"/>
              </a:rPr>
              <a:t>йт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е</a:t>
            </a:r>
            <a:r>
              <a:rPr lang="ru-RU" dirty="0">
                <a:latin typeface="Century Gothic" panose="020B0502020202020204" pitchFamily="34" charset="0"/>
              </a:rPr>
              <a:t>!</a:t>
            </a:r>
          </a:p>
        </p:txBody>
      </p:sp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34B63487-00F0-4795-E649-D3F08768A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7315987" cy="1325563"/>
          </a:xfrm>
        </p:spPr>
        <p:txBody>
          <a:bodyPr/>
          <a:lstStyle/>
          <a:p>
            <a:r>
              <a:rPr lang="ru-RU" spc="-100" dirty="0">
                <a:latin typeface="Century Gothic" panose="020B0502020202020204" pitchFamily="34" charset="0"/>
              </a:rPr>
              <a:t>ПРИМЕРЫ ЧАНТОВ с 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1A351B5-E77A-5D94-5B31-AAEAE9AB199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1916" y="265992"/>
            <a:ext cx="3133616" cy="188992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97895EB-EBD2-0F2C-C477-C4AA46E684E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0731" y="1640934"/>
            <a:ext cx="1257300" cy="6572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33160C-E6E8-2928-0407-C51FCFB9A92C}"/>
              </a:ext>
            </a:extLst>
          </p:cNvPr>
          <p:cNvSpPr txBox="1"/>
          <p:nvPr/>
        </p:nvSpPr>
        <p:spPr>
          <a:xfrm>
            <a:off x="7182435" y="3477494"/>
            <a:ext cx="408030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бо, что пришл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бо за гост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нцы,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Счастл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вого пут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Ж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ль, что пор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прост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ться…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Звон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те, как до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дете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 л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чше, напиш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те.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Мы б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дем жд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ть вас сн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ва, 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 т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лько сообщ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те!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91DD3B-B3D6-A73D-6624-606B50279B3D}"/>
              </a:ext>
            </a:extLst>
          </p:cNvPr>
          <p:cNvSpPr txBox="1"/>
          <p:nvPr/>
        </p:nvSpPr>
        <p:spPr>
          <a:xfrm>
            <a:off x="7657795" y="2853953"/>
            <a:ext cx="21018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rgbClr val="006699"/>
                </a:solidFill>
                <a:latin typeface="Century Gothic" panose="020B0502020202020204" pitchFamily="34" charset="0"/>
              </a:rPr>
              <a:t>ПРОЩАНИЕ А2</a:t>
            </a:r>
          </a:p>
        </p:txBody>
      </p:sp>
      <p:pic>
        <p:nvPicPr>
          <p:cNvPr id="10" name="Спасибо, что пришли лирично.suno">
            <a:hlinkClick r:id="" action="ppaction://media"/>
            <a:extLst>
              <a:ext uri="{FF2B5EF4-FFF2-40B4-BE49-F238E27FC236}">
                <a16:creationId xmlns:a16="http://schemas.microsoft.com/office/drawing/2014/main" id="{65F69544-025F-8AD0-2B29-2F56DC47F5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970732" y="27709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4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03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244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audi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131B8A9-355C-150C-C8DD-A162223363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7" t="46315" r="25182" b="45682"/>
          <a:stretch>
            <a:fillRect/>
          </a:stretch>
        </p:blipFill>
        <p:spPr>
          <a:xfrm>
            <a:off x="673410" y="2274347"/>
            <a:ext cx="2187805" cy="365356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34B63487-00F0-4795-E649-D3F08768A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7975863" cy="1325563"/>
          </a:xfrm>
        </p:spPr>
        <p:txBody>
          <a:bodyPr/>
          <a:lstStyle/>
          <a:p>
            <a:r>
              <a:rPr lang="ru-RU" spc="-100" dirty="0">
                <a:latin typeface="Century Gothic" panose="020B0502020202020204" pitchFamily="34" charset="0"/>
              </a:rPr>
              <a:t>ПРИМЕРЫ ЧАНТОВ с 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1A351B5-E77A-5D94-5B31-AAEAE9AB19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1054" y="265762"/>
            <a:ext cx="3133616" cy="188992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6EF422-921F-5ECC-0E5C-3C29D0A8E7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2646"/>
          <a:stretch>
            <a:fillRect/>
          </a:stretch>
        </p:blipFill>
        <p:spPr>
          <a:xfrm>
            <a:off x="838199" y="1792519"/>
            <a:ext cx="1775179" cy="52782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868D80-7B23-B377-0FC6-D5F0DEC37929}"/>
              </a:ext>
            </a:extLst>
          </p:cNvPr>
          <p:cNvSpPr txBox="1"/>
          <p:nvPr/>
        </p:nvSpPr>
        <p:spPr>
          <a:xfrm>
            <a:off x="6939949" y="3020233"/>
            <a:ext cx="4798335" cy="3513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580" indent="449580">
              <a:lnSpc>
                <a:spcPct val="115000"/>
              </a:lnSpc>
              <a:buNone/>
            </a:pP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втра день 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сный, без в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тра.</a:t>
            </a:r>
          </a:p>
          <a:p>
            <a:pPr marL="449580" indent="449580">
              <a:lnSpc>
                <a:spcPct val="115000"/>
              </a:lnSpc>
              <a:buNone/>
            </a:pP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вда, жаль, сн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 мор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зно.</a:t>
            </a:r>
          </a:p>
          <a:p>
            <a:pPr indent="449580">
              <a:lnSpc>
                <a:spcPct val="115000"/>
              </a:lnSpc>
              <a:buNone/>
            </a:pP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Ты одев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йся тепл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indent="449580">
              <a:lnSpc>
                <a:spcPct val="115000"/>
              </a:lnSpc>
              <a:buNone/>
            </a:pP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бы оп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ть не зам</a:t>
            </a:r>
            <a:r>
              <a:rPr lang="ru-RU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ё</a:t>
            </a:r>
            <a:r>
              <a:rPr lang="ru-RU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рз.</a:t>
            </a:r>
          </a:p>
          <a:p>
            <a:pPr indent="449580">
              <a:lnSpc>
                <a:spcPct val="115000"/>
              </a:lnSpc>
              <a:buNone/>
            </a:pPr>
            <a:endParaRPr lang="ru-RU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buNone/>
            </a:pP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Л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чше мор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зно, чем с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ы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ро.</a:t>
            </a:r>
          </a:p>
          <a:p>
            <a:pPr indent="449580">
              <a:lnSpc>
                <a:spcPct val="115000"/>
              </a:lnSpc>
              <a:buNone/>
            </a:pP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Л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чше тепл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, чем жар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</a:p>
          <a:p>
            <a:pPr indent="449580">
              <a:lnSpc>
                <a:spcPct val="115000"/>
              </a:lnSpc>
              <a:buNone/>
            </a:pP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блачно х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у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же, чем 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я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сно,</a:t>
            </a:r>
          </a:p>
          <a:p>
            <a:pPr indent="449580">
              <a:lnSpc>
                <a:spcPct val="115000"/>
              </a:lnSpc>
              <a:buNone/>
            </a:pP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В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е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трено пл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о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хо всегд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а</a:t>
            </a:r>
            <a:r>
              <a:rPr lang="ru-RU" dirty="0">
                <a:latin typeface="Century Gothic" panose="020B0502020202020204" pitchFamily="34" charset="0"/>
                <a:cs typeface="Times New Roman" panose="02020603050405020304" pitchFamily="18" charset="0"/>
              </a:rPr>
              <a:t>!</a:t>
            </a:r>
          </a:p>
          <a:p>
            <a:br>
              <a:rPr lang="ru-RU" dirty="0"/>
            </a:br>
            <a:endParaRPr lang="ru-RU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78E79C-776D-ECBC-3B30-FEDC825EEA1C}"/>
              </a:ext>
            </a:extLst>
          </p:cNvPr>
          <p:cNvSpPr txBox="1"/>
          <p:nvPr/>
        </p:nvSpPr>
        <p:spPr>
          <a:xfrm>
            <a:off x="3856666" y="2536216"/>
            <a:ext cx="3524855" cy="382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РАЗГОВОР О ПОГОДЕ А1-А2</a:t>
            </a:r>
          </a:p>
        </p:txBody>
      </p:sp>
      <p:pic>
        <p:nvPicPr>
          <p:cNvPr id="11" name="погода.wondera">
            <a:hlinkClick r:id="" action="ppaction://media"/>
            <a:extLst>
              <a:ext uri="{FF2B5EF4-FFF2-40B4-BE49-F238E27FC236}">
                <a16:creationId xmlns:a16="http://schemas.microsoft.com/office/drawing/2014/main" id="{264320EC-1376-BD8E-986F-3FE8C927BE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043716" y="3020233"/>
            <a:ext cx="3150757" cy="3150757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0AD4AEB-9D17-6931-45C4-2A024F776BC9}"/>
              </a:ext>
            </a:extLst>
          </p:cNvPr>
          <p:cNvSpPr txBox="1"/>
          <p:nvPr/>
        </p:nvSpPr>
        <p:spPr>
          <a:xfrm>
            <a:off x="-208362" y="3020233"/>
            <a:ext cx="4894688" cy="2612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Ну и пог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дка сег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дня!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 уж, пог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дка не м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ё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д!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слышал, когд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потепл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ет?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Сказали, оп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ть снег пойд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ё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т.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Ладно, хоть в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тер не с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льный.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 indent="44958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Да, вчер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дуло сильн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й.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 с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лнцем намн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 при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я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тней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>
              <a:lnSpc>
                <a:spcPct val="115000"/>
              </a:lnSpc>
              <a:buNone/>
            </a:pP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 на душ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весел</a:t>
            </a:r>
            <a:r>
              <a:rPr lang="ru-RU" sz="1800" dirty="0">
                <a:solidFill>
                  <a:srgbClr val="FF0000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</a:t>
            </a:r>
            <a:r>
              <a:rPr lang="ru-RU" sz="1800" dirty="0"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й.</a:t>
            </a:r>
            <a:endParaRPr lang="ru-RU" sz="14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C05D70C-3CD3-899E-9243-BCD19708F3AE}"/>
              </a:ext>
            </a:extLst>
          </p:cNvPr>
          <p:cNvSpPr txBox="1"/>
          <p:nvPr/>
        </p:nvSpPr>
        <p:spPr>
          <a:xfrm>
            <a:off x="839388" y="1316024"/>
            <a:ext cx="32043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  <a:hlinkClick r:id="rId9"/>
              </a:rPr>
              <a:t>https://www.wondera.ai/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9915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63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E131B8A9-355C-150C-C8DD-A162223363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7" t="46315" r="25182" b="45682"/>
          <a:stretch>
            <a:fillRect/>
          </a:stretch>
        </p:blipFill>
        <p:spPr>
          <a:xfrm>
            <a:off x="673410" y="2274347"/>
            <a:ext cx="2187805" cy="365356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id="{34B63487-00F0-4795-E649-D3F08768A1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7975863" cy="1325563"/>
          </a:xfrm>
        </p:spPr>
        <p:txBody>
          <a:bodyPr/>
          <a:lstStyle/>
          <a:p>
            <a:r>
              <a:rPr lang="ru-RU" spc="-100" dirty="0">
                <a:latin typeface="Century Gothic" panose="020B0502020202020204" pitchFamily="34" charset="0"/>
              </a:rPr>
              <a:t>ПРИМЕРЫ ЧАНТОВ с 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1A351B5-E77A-5D94-5B31-AAEAE9AB199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1054" y="265762"/>
            <a:ext cx="3133616" cy="188992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C6EF422-921F-5ECC-0E5C-3C29D0A8E72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22646"/>
          <a:stretch>
            <a:fillRect/>
          </a:stretch>
        </p:blipFill>
        <p:spPr>
          <a:xfrm>
            <a:off x="838199" y="1792519"/>
            <a:ext cx="1775179" cy="52782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478E79C-776D-ECBC-3B30-FEDC825EEA1C}"/>
              </a:ext>
            </a:extLst>
          </p:cNvPr>
          <p:cNvSpPr txBox="1"/>
          <p:nvPr/>
        </p:nvSpPr>
        <p:spPr>
          <a:xfrm>
            <a:off x="2868186" y="1772554"/>
            <a:ext cx="1844332" cy="3824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buNone/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ВОСТОРГ В1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7340FE-7C62-F4D1-CBCE-ED058F0EA0EA}"/>
              </a:ext>
            </a:extLst>
          </p:cNvPr>
          <p:cNvSpPr txBox="1"/>
          <p:nvPr/>
        </p:nvSpPr>
        <p:spPr>
          <a:xfrm>
            <a:off x="2895228" y="2274347"/>
            <a:ext cx="4245826" cy="4462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Прекрасна! Как солнце в небе,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Великолепна, словно роза в саду.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Талантливая душа, что творит чудо,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Восторг, когда смотрю на эту красоту.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[</a:t>
            </a:r>
            <a:r>
              <a:rPr lang="ru-RU" sz="1400" b="0" i="0" dirty="0" err="1">
                <a:effectLst/>
                <a:latin typeface="Century Gothic" panose="020B0502020202020204" pitchFamily="34" charset="0"/>
              </a:rPr>
              <a:t>verse</a:t>
            </a:r>
            <a:r>
              <a:rPr lang="ru-RU" sz="1400" b="0" i="0" dirty="0">
                <a:effectLst/>
                <a:latin typeface="Century Gothic" panose="020B0502020202020204" pitchFamily="34" charset="0"/>
              </a:rPr>
              <a:t>]</a:t>
            </a:r>
          </a:p>
          <a:p>
            <a:pPr indent="0" algn="l">
              <a:buNone/>
            </a:pPr>
            <a:r>
              <a:rPr lang="ru-RU" sz="1400" dirty="0">
                <a:latin typeface="Century Gothic" panose="020B0502020202020204" pitchFamily="34" charset="0"/>
              </a:rPr>
              <a:t>Красота, как море в тишине,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Звезды в небе, что светят без устали.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Вдохновение, как пение птиц,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Все вокруг прекрасно, как волшебный лес.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[</a:t>
            </a:r>
            <a:r>
              <a:rPr lang="ru-RU" sz="1400" b="0" i="0" dirty="0" err="1">
                <a:effectLst/>
                <a:latin typeface="Century Gothic" panose="020B0502020202020204" pitchFamily="34" charset="0"/>
              </a:rPr>
              <a:t>pre-chorus</a:t>
            </a:r>
            <a:r>
              <a:rPr lang="ru-RU" sz="1400" b="0" i="0" dirty="0">
                <a:effectLst/>
                <a:latin typeface="Century Gothic" panose="020B0502020202020204" pitchFamily="34" charset="0"/>
              </a:rPr>
              <a:t>]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Изумительно, великолепно,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Потрясающе, проникновенно,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Замечательно, бесподобно,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Впечатляюще и достойно.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[</a:t>
            </a:r>
            <a:r>
              <a:rPr lang="ru-RU" sz="1400" b="0" i="0" dirty="0" err="1">
                <a:effectLst/>
                <a:latin typeface="Century Gothic" panose="020B0502020202020204" pitchFamily="34" charset="0"/>
              </a:rPr>
              <a:t>chorus</a:t>
            </a:r>
            <a:r>
              <a:rPr lang="ru-RU" sz="1400" b="0" i="0" dirty="0">
                <a:effectLst/>
                <a:latin typeface="Century Gothic" panose="020B0502020202020204" pitchFamily="34" charset="0"/>
              </a:rPr>
              <a:t>]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Прекрасна! Чудесна!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Восторг! Красота!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Талант! Просто песня!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Чудо как хороша!</a:t>
            </a:r>
          </a:p>
          <a:p>
            <a:pPr indent="0" algn="l">
              <a:buNone/>
            </a:pPr>
            <a:endParaRPr lang="ru-RU" sz="1800" b="0" i="0" dirty="0"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FCF16D-4501-FEFA-1274-582FEA04841E}"/>
              </a:ext>
            </a:extLst>
          </p:cNvPr>
          <p:cNvSpPr txBox="1"/>
          <p:nvPr/>
        </p:nvSpPr>
        <p:spPr>
          <a:xfrm>
            <a:off x="6976356" y="2076865"/>
            <a:ext cx="4245826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Century Gothic" panose="020B0502020202020204" pitchFamily="34" charset="0"/>
              </a:rPr>
              <a:t>[</a:t>
            </a:r>
            <a:r>
              <a:rPr lang="ru-RU" sz="1400" dirty="0" err="1">
                <a:latin typeface="Century Gothic" panose="020B0502020202020204" pitchFamily="34" charset="0"/>
              </a:rPr>
              <a:t>verse</a:t>
            </a:r>
            <a:r>
              <a:rPr lang="ru-RU" sz="1400" dirty="0">
                <a:latin typeface="Century Gothic" panose="020B0502020202020204" pitchFamily="34" charset="0"/>
              </a:rPr>
              <a:t>]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Прекрасна! Как танец в ночи,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Великолепна, словно цветок на ветке.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Талантливая душа, что творит чудо,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Восторг, когда смотрю на эту красоту.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[</a:t>
            </a:r>
            <a:r>
              <a:rPr lang="ru-RU" sz="1400" b="0" i="0" dirty="0" err="1">
                <a:effectLst/>
                <a:latin typeface="Century Gothic" panose="020B0502020202020204" pitchFamily="34" charset="0"/>
              </a:rPr>
              <a:t>verse</a:t>
            </a:r>
            <a:r>
              <a:rPr lang="ru-RU" sz="1400" b="0" i="0" dirty="0">
                <a:effectLst/>
                <a:latin typeface="Century Gothic" panose="020B0502020202020204" pitchFamily="34" charset="0"/>
              </a:rPr>
              <a:t>]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Красота, как </a:t>
            </a:r>
            <a:r>
              <a:rPr lang="ru-RU" sz="1400" b="0" i="0" dirty="0" err="1">
                <a:effectLst/>
                <a:latin typeface="Century Gothic" panose="020B0502020202020204" pitchFamily="34" charset="0"/>
              </a:rPr>
              <a:t>звездный</a:t>
            </a:r>
            <a:r>
              <a:rPr lang="ru-RU" sz="1400" b="0" i="0" dirty="0">
                <a:effectLst/>
                <a:latin typeface="Century Gothic" panose="020B0502020202020204" pitchFamily="34" charset="0"/>
              </a:rPr>
              <a:t> дождь на небе,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Звезды в небе, что светят без устали.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Вдохновение, как пение птиц,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Все вокруг прекрасно, как волшебный лес.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[</a:t>
            </a:r>
            <a:r>
              <a:rPr lang="ru-RU" sz="1400" b="0" i="0" dirty="0" err="1">
                <a:effectLst/>
                <a:latin typeface="Century Gothic" panose="020B0502020202020204" pitchFamily="34" charset="0"/>
              </a:rPr>
              <a:t>pre-chorus</a:t>
            </a:r>
            <a:r>
              <a:rPr lang="ru-RU" sz="1400" b="0" i="0" dirty="0">
                <a:effectLst/>
                <a:latin typeface="Century Gothic" panose="020B0502020202020204" pitchFamily="34" charset="0"/>
              </a:rPr>
              <a:t>]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Изумительно, великолепно,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Потрясающе, проникновенно,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Замечательно, бесподобно,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Впечатляюще и достойно.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[</a:t>
            </a:r>
            <a:r>
              <a:rPr lang="ru-RU" sz="1400" b="0" i="0" dirty="0" err="1">
                <a:effectLst/>
                <a:latin typeface="Century Gothic" panose="020B0502020202020204" pitchFamily="34" charset="0"/>
              </a:rPr>
              <a:t>chorus</a:t>
            </a:r>
            <a:r>
              <a:rPr lang="ru-RU" sz="1400" b="0" i="0" dirty="0">
                <a:effectLst/>
                <a:latin typeface="Century Gothic" panose="020B0502020202020204" pitchFamily="34" charset="0"/>
              </a:rPr>
              <a:t>]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Прекрасна! Чудесна!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Восторг! Красота!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Талант! Просто песня!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Чудо как хороша!</a:t>
            </a:r>
          </a:p>
          <a:p>
            <a:pPr indent="0" algn="l">
              <a:buNone/>
            </a:pPr>
            <a:r>
              <a:rPr lang="ru-RU" sz="1400" b="0" i="0" dirty="0">
                <a:effectLst/>
                <a:latin typeface="Century Gothic" panose="020B0502020202020204" pitchFamily="34" charset="0"/>
              </a:rPr>
              <a:t>[</a:t>
            </a:r>
            <a:r>
              <a:rPr lang="ru-RU" sz="1400" b="0" i="0" dirty="0" err="1">
                <a:effectLst/>
                <a:latin typeface="Century Gothic" panose="020B0502020202020204" pitchFamily="34" charset="0"/>
              </a:rPr>
              <a:t>chorus</a:t>
            </a:r>
            <a:r>
              <a:rPr lang="ru-RU" sz="1400" b="0" i="0" dirty="0">
                <a:effectLst/>
                <a:latin typeface="Century Gothic" panose="020B0502020202020204" pitchFamily="34" charset="0"/>
              </a:rPr>
              <a:t>]</a:t>
            </a:r>
          </a:p>
        </p:txBody>
      </p:sp>
      <p:pic>
        <p:nvPicPr>
          <p:cNvPr id="6" name="Восхищение.сложный джаз.песня.wondera">
            <a:hlinkClick r:id="" action="ppaction://media"/>
            <a:extLst>
              <a:ext uri="{FF2B5EF4-FFF2-40B4-BE49-F238E27FC236}">
                <a16:creationId xmlns:a16="http://schemas.microsoft.com/office/drawing/2014/main" id="{D8796548-96A9-2896-E3F6-72DB669F8F7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266702" y="33785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01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612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6DE510-A401-19D1-6BF5-750338272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Century Gothic" panose="020B0502020202020204" pitchFamily="34" charset="0"/>
              </a:rPr>
              <a:t>С МИРА ПО ЧАНТУ…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CEF19BD-1537-D2CB-3CFC-6483026F5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5585" y="2840830"/>
            <a:ext cx="4676480" cy="2821789"/>
          </a:xfrm>
        </p:spPr>
        <p:txBody>
          <a:bodyPr/>
          <a:lstStyle/>
          <a:p>
            <a:pPr marL="536575" lvl="7" indent="0">
              <a:buNone/>
            </a:pPr>
            <a:r>
              <a:rPr lang="ru-RU" dirty="0">
                <a:latin typeface="Century Gothic" panose="020B0502020202020204" pitchFamily="34" charset="0"/>
              </a:rPr>
              <a:t>Ч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нты – 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э</a:t>
            </a:r>
            <a:r>
              <a:rPr lang="ru-RU" dirty="0">
                <a:latin typeface="Century Gothic" panose="020B0502020202020204" pitchFamily="34" charset="0"/>
              </a:rPr>
              <a:t>то 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чень пр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сто:</a:t>
            </a:r>
          </a:p>
          <a:p>
            <a:pPr marL="536575" lvl="7" indent="0">
              <a:buNone/>
            </a:pPr>
            <a:r>
              <a:rPr lang="ru-RU" dirty="0">
                <a:latin typeface="Century Gothic" panose="020B0502020202020204" pitchFamily="34" charset="0"/>
              </a:rPr>
              <a:t>Ч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у</a:t>
            </a:r>
            <a:r>
              <a:rPr lang="ru-RU" dirty="0">
                <a:latin typeface="Century Gothic" panose="020B0502020202020204" pitchFamily="34" charset="0"/>
              </a:rPr>
              <a:t>вствуй 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и</a:t>
            </a:r>
            <a:r>
              <a:rPr lang="ru-RU" dirty="0">
                <a:latin typeface="Century Gothic" panose="020B0502020202020204" pitchFamily="34" charset="0"/>
              </a:rPr>
              <a:t>тмы н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у</a:t>
            </a:r>
            <a:r>
              <a:rPr lang="ru-RU" dirty="0">
                <a:latin typeface="Century Gothic" panose="020B0502020202020204" pitchFamily="34" charset="0"/>
              </a:rPr>
              <a:t>жных фр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з,</a:t>
            </a:r>
          </a:p>
          <a:p>
            <a:pPr marL="536575" lvl="7" indent="0">
              <a:buNone/>
            </a:pPr>
            <a:r>
              <a:rPr lang="ru-RU" dirty="0">
                <a:latin typeface="Century Gothic" panose="020B0502020202020204" pitchFamily="34" charset="0"/>
              </a:rPr>
              <a:t>Д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й отв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е</a:t>
            </a:r>
            <a:r>
              <a:rPr lang="ru-RU" dirty="0">
                <a:latin typeface="Century Gothic" panose="020B0502020202020204" pitchFamily="34" charset="0"/>
              </a:rPr>
              <a:t>ты н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 вопр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сы,</a:t>
            </a:r>
          </a:p>
          <a:p>
            <a:pPr marL="536575" lvl="7" indent="0">
              <a:buNone/>
            </a:pPr>
            <a:r>
              <a:rPr lang="ru-RU" dirty="0">
                <a:latin typeface="Century Gothic" panose="020B0502020202020204" pitchFamily="34" charset="0"/>
              </a:rPr>
              <a:t>Повтор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и</a:t>
            </a:r>
            <a:r>
              <a:rPr lang="ru-RU" dirty="0">
                <a:latin typeface="Century Gothic" panose="020B0502020202020204" pitchFamily="34" charset="0"/>
              </a:rPr>
              <a:t> их мн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го 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з.</a:t>
            </a:r>
          </a:p>
          <a:p>
            <a:pPr marL="536575" lvl="7" indent="0">
              <a:buNone/>
            </a:pPr>
            <a:r>
              <a:rPr lang="ru-RU" dirty="0">
                <a:latin typeface="Century Gothic" panose="020B0502020202020204" pitchFamily="34" charset="0"/>
              </a:rPr>
              <a:t>Ск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лько н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до – ст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лько н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до,</a:t>
            </a:r>
          </a:p>
          <a:p>
            <a:pPr marL="536575" lvl="7" indent="0">
              <a:buNone/>
            </a:pPr>
            <a:r>
              <a:rPr lang="ru-RU" dirty="0">
                <a:latin typeface="Century Gothic" panose="020B0502020202020204" pitchFamily="34" charset="0"/>
              </a:rPr>
              <a:t>Хл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пай, т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пай, припев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й,</a:t>
            </a:r>
          </a:p>
          <a:p>
            <a:pPr marL="536575" lvl="7" indent="0">
              <a:buNone/>
            </a:pPr>
            <a:r>
              <a:rPr lang="ru-RU" dirty="0">
                <a:latin typeface="Century Gothic" panose="020B0502020202020204" pitchFamily="34" charset="0"/>
              </a:rPr>
              <a:t>П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о</a:t>
            </a:r>
            <a:r>
              <a:rPr lang="ru-RU" dirty="0">
                <a:latin typeface="Century Gothic" panose="020B0502020202020204" pitchFamily="34" charset="0"/>
              </a:rPr>
              <a:t>мнить б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у</a:t>
            </a:r>
            <a:r>
              <a:rPr lang="ru-RU" dirty="0">
                <a:latin typeface="Century Gothic" panose="020B0502020202020204" pitchFamily="34" charset="0"/>
              </a:rPr>
              <a:t>дешь, б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у</a:t>
            </a:r>
            <a:r>
              <a:rPr lang="ru-RU" dirty="0">
                <a:latin typeface="Century Gothic" panose="020B0502020202020204" pitchFamily="34" charset="0"/>
              </a:rPr>
              <a:t>дешь 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да,</a:t>
            </a:r>
          </a:p>
          <a:p>
            <a:pPr marL="536575" lvl="7" indent="0">
              <a:buNone/>
            </a:pPr>
            <a:r>
              <a:rPr lang="ru-RU" dirty="0">
                <a:latin typeface="Century Gothic" panose="020B0502020202020204" pitchFamily="34" charset="0"/>
              </a:rPr>
              <a:t>Повтор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я</a:t>
            </a:r>
            <a:r>
              <a:rPr lang="ru-RU" dirty="0">
                <a:latin typeface="Century Gothic" panose="020B0502020202020204" pitchFamily="34" charset="0"/>
              </a:rPr>
              <a:t>ть не забыв</a:t>
            </a:r>
            <a:r>
              <a:rPr lang="ru-RU" dirty="0">
                <a:solidFill>
                  <a:srgbClr val="FF0000"/>
                </a:solidFill>
                <a:latin typeface="Century Gothic" panose="020B0502020202020204" pitchFamily="34" charset="0"/>
              </a:rPr>
              <a:t>а</a:t>
            </a:r>
            <a:r>
              <a:rPr lang="ru-RU" dirty="0">
                <a:latin typeface="Century Gothic" panose="020B0502020202020204" pitchFamily="34" charset="0"/>
              </a:rPr>
              <a:t>й!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BD1D6CA-3041-E53C-CA91-0BB5491DF6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970" b="92545" l="8871" r="90000">
                        <a14:foregroundMark x1="46452" y1="10736" x2="71774" y2="5865"/>
                        <a14:foregroundMark x1="71774" y1="5865" x2="71935" y2="10437"/>
                        <a14:foregroundMark x1="49677" y1="7555" x2="69032" y2="8151"/>
                        <a14:foregroundMark x1="11452" y1="51193" x2="20968" y2="55567"/>
                        <a14:foregroundMark x1="27097" y1="87873" x2="18548" y2="88966"/>
                        <a14:foregroundMark x1="83710" y1="88171" x2="89839" y2="89861"/>
                        <a14:foregroundMark x1="82258" y1="90457" x2="78065" y2="92545"/>
                        <a14:foregroundMark x1="13387" y1="52386" x2="25645" y2="53280"/>
                        <a14:foregroundMark x1="10968" y1="44235" x2="9516" y2="47714"/>
                        <a14:foregroundMark x1="12419" y1="45924" x2="9032" y2="52386"/>
                        <a14:foregroundMark x1="53387" y1="7555" x2="57742" y2="49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2219" y="2840831"/>
            <a:ext cx="1514033" cy="2457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Это просто! - создано на сайте ТвойХит.рф">
            <a:hlinkClick r:id="" action="ppaction://media"/>
            <a:extLst>
              <a:ext uri="{FF2B5EF4-FFF2-40B4-BE49-F238E27FC236}">
                <a16:creationId xmlns:a16="http://schemas.microsoft.com/office/drawing/2014/main" id="{B6BDC6B5-C247-0DCB-0E32-087C3B983C3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815985" y="3510381"/>
            <a:ext cx="609600" cy="6096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1067F2B-33E5-354E-43DD-F83872518BD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97" t="46315" r="25182" b="45682"/>
          <a:stretch>
            <a:fillRect/>
          </a:stretch>
        </p:blipFill>
        <p:spPr>
          <a:xfrm>
            <a:off x="608478" y="2699453"/>
            <a:ext cx="2738037" cy="4572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59E009-307C-CF39-C618-BB639ED3B1D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8200" y="2183253"/>
            <a:ext cx="2124075" cy="5810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50B9FB1-A28B-5F57-0106-3A4FF9573CDC}"/>
              </a:ext>
            </a:extLst>
          </p:cNvPr>
          <p:cNvSpPr txBox="1"/>
          <p:nvPr/>
        </p:nvSpPr>
        <p:spPr>
          <a:xfrm>
            <a:off x="838200" y="1333115"/>
            <a:ext cx="37589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Century Gothic" panose="020B0502020202020204" pitchFamily="34" charset="0"/>
                <a:hlinkClick r:id="rId10"/>
              </a:rPr>
              <a:t>https://xn--b1amctset.xn--p1ai/</a:t>
            </a:r>
            <a:r>
              <a:rPr lang="ru-RU" dirty="0">
                <a:latin typeface="Century Gothic" panose="020B0502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2191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98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36166A6-7B8E-3E89-B595-160E0F00627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84" b="8199"/>
          <a:stretch>
            <a:fillRect/>
          </a:stretch>
        </p:blipFill>
        <p:spPr>
          <a:xfrm>
            <a:off x="2595611" y="0"/>
            <a:ext cx="686742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9705F7-AA43-AA24-472B-154F626AD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47035" y="2012566"/>
            <a:ext cx="2790334" cy="307288"/>
          </a:xfrm>
        </p:spPr>
        <p:txBody>
          <a:bodyPr>
            <a:normAutofit fontScale="90000"/>
          </a:bodyPr>
          <a:lstStyle/>
          <a:p>
            <a:r>
              <a:rPr lang="ru-RU" sz="2000" dirty="0">
                <a:latin typeface="Century Gothic" panose="020B0502020202020204" pitchFamily="34" charset="0"/>
              </a:rPr>
              <a:t>Алёна Ефименко РКИ</a:t>
            </a:r>
            <a:br>
              <a:rPr lang="en-US" sz="2200" dirty="0">
                <a:latin typeface="Century Gothic" panose="020B0502020202020204" pitchFamily="34" charset="0"/>
              </a:rPr>
            </a:br>
            <a:endParaRPr lang="ru-RU" sz="2200" dirty="0">
              <a:latin typeface="Century Gothic" panose="020B0502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B90F0E4-4AE7-B881-0857-A1C249ECAB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927"/>
          <a:stretch>
            <a:fillRect/>
          </a:stretch>
        </p:blipFill>
        <p:spPr>
          <a:xfrm>
            <a:off x="3644491" y="1933041"/>
            <a:ext cx="1180575" cy="21626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7E1EF8F-2F33-CC11-6CF1-22D182F24B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1355" y="2604611"/>
            <a:ext cx="1185814" cy="118581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D4C0C0-6C1C-91AF-B342-30DC66642949}"/>
              </a:ext>
            </a:extLst>
          </p:cNvPr>
          <p:cNvSpPr txBox="1"/>
          <p:nvPr/>
        </p:nvSpPr>
        <p:spPr>
          <a:xfrm>
            <a:off x="5058854" y="3790425"/>
            <a:ext cx="1465771" cy="305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ts val="1800"/>
              </a:lnSpc>
              <a:buNone/>
            </a:pPr>
            <a:r>
              <a:rPr lang="ru-RU" sz="110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Alёna</a:t>
            </a:r>
            <a:r>
              <a:rPr lang="ru-RU" sz="110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u-RU" sz="1100" i="0" dirty="0" err="1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BeriRussian</a:t>
            </a:r>
            <a:endParaRPr lang="ru-RU" sz="110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B28EBDB-3F21-1D25-35DA-DF0D74804F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7035" y="2602585"/>
            <a:ext cx="1180575" cy="118057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0AB7468-11F9-CCA3-AE3C-55BF45948BDA}"/>
              </a:ext>
            </a:extLst>
          </p:cNvPr>
          <p:cNvSpPr txBox="1"/>
          <p:nvPr/>
        </p:nvSpPr>
        <p:spPr>
          <a:xfrm>
            <a:off x="6673871" y="3796067"/>
            <a:ext cx="1743075" cy="299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l">
              <a:lnSpc>
                <a:spcPts val="1800"/>
              </a:lnSpc>
              <a:buNone/>
            </a:pPr>
            <a:r>
              <a:rPr lang="ru-RU" sz="1100" dirty="0">
                <a:solidFill>
                  <a:srgbClr val="000000"/>
                </a:solidFill>
                <a:latin typeface="Century Gothic" panose="020B0502020202020204" pitchFamily="34" charset="0"/>
              </a:rPr>
              <a:t>Чанты, </a:t>
            </a:r>
            <a:r>
              <a:rPr lang="ru-RU" sz="11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чанты</a:t>
            </a:r>
            <a:r>
              <a:rPr lang="ru-RU" sz="1100" dirty="0">
                <a:solidFill>
                  <a:srgbClr val="000000"/>
                </a:solidFill>
                <a:latin typeface="Century Gothic" panose="020B0502020202020204" pitchFamily="34" charset="0"/>
              </a:rPr>
              <a:t>, </a:t>
            </a:r>
            <a:r>
              <a:rPr lang="ru-RU" sz="1100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чанты</a:t>
            </a:r>
            <a:endParaRPr lang="ru-RU" sz="110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25FF14-3DD8-F13C-5136-FAD5A929363F}"/>
              </a:ext>
            </a:extLst>
          </p:cNvPr>
          <p:cNvSpPr txBox="1"/>
          <p:nvPr/>
        </p:nvSpPr>
        <p:spPr>
          <a:xfrm>
            <a:off x="6685322" y="4008577"/>
            <a:ext cx="13418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Century Gothic" panose="020B0502020202020204" pitchFamily="34" charset="0"/>
                <a:hlinkClick r:id="rId8"/>
              </a:rPr>
              <a:t>https://vk.com/chant_bank_rki</a:t>
            </a:r>
            <a:r>
              <a:rPr lang="ru-RU" sz="12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66EAECE-FA17-5E85-76C3-DAAE1A2B45D8}"/>
              </a:ext>
            </a:extLst>
          </p:cNvPr>
          <p:cNvSpPr txBox="1"/>
          <p:nvPr/>
        </p:nvSpPr>
        <p:spPr>
          <a:xfrm>
            <a:off x="5066398" y="4048599"/>
            <a:ext cx="134184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latin typeface="Century Gothic" panose="020B0502020202020204" pitchFamily="34" charset="0"/>
                <a:hlinkClick r:id="rId9"/>
              </a:rPr>
              <a:t>https://vk.com/berirussian</a:t>
            </a:r>
            <a:r>
              <a:rPr lang="ru-RU" sz="12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FB0253A-F0DA-AD3D-5D74-4143319EAD89}"/>
              </a:ext>
            </a:extLst>
          </p:cNvPr>
          <p:cNvSpPr txBox="1"/>
          <p:nvPr/>
        </p:nvSpPr>
        <p:spPr>
          <a:xfrm>
            <a:off x="5665917" y="2148841"/>
            <a:ext cx="19127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entury Gothic" panose="020B0502020202020204" pitchFamily="34" charset="0"/>
                <a:hlinkClick r:id="rId10"/>
              </a:rPr>
              <a:t>amineeva@yandex.ru</a:t>
            </a:r>
            <a:r>
              <a:rPr lang="en-US" sz="1200" dirty="0">
                <a:latin typeface="Century Gothic" panose="020B0502020202020204" pitchFamily="34" charset="0"/>
              </a:rPr>
              <a:t> </a:t>
            </a:r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190FE67-DD32-51F7-598D-47A410605040}"/>
              </a:ext>
            </a:extLst>
          </p:cNvPr>
          <p:cNvSpPr txBox="1"/>
          <p:nvPr/>
        </p:nvSpPr>
        <p:spPr>
          <a:xfrm>
            <a:off x="5147035" y="2148841"/>
            <a:ext cx="6126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>
                <a:latin typeface="Century Gothic" panose="020B0502020202020204" pitchFamily="34" charset="0"/>
              </a:rPr>
              <a:t>почта</a:t>
            </a:r>
          </a:p>
        </p:txBody>
      </p:sp>
    </p:spTree>
    <p:extLst>
      <p:ext uri="{BB962C8B-B14F-4D97-AF65-F5344CB8AC3E}">
        <p14:creationId xmlns:p14="http://schemas.microsoft.com/office/powerpoint/2010/main" val="407898638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2724</TotalTime>
  <Words>2587</Words>
  <Application>Microsoft Office PowerPoint</Application>
  <PresentationFormat>Широкоэкранный</PresentationFormat>
  <Paragraphs>310</Paragraphs>
  <Slides>24</Slides>
  <Notes>24</Notes>
  <HiddenSlides>0</HiddenSlides>
  <MMClips>7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Century Gothic</vt:lpstr>
      <vt:lpstr>Segoe Script</vt:lpstr>
      <vt:lpstr>Times New Roman</vt:lpstr>
      <vt:lpstr>Тема Office</vt:lpstr>
      <vt:lpstr>ЧАНТЫ В РКИ,</vt:lpstr>
      <vt:lpstr>Юрий Левитанский</vt:lpstr>
      <vt:lpstr>физиологические ритмы ритмические действия поведенческие паттерны социальные ритуалы учебные алгоритмы</vt:lpstr>
      <vt:lpstr>РИТМ В КУЛЬТУРЕ</vt:lpstr>
      <vt:lpstr>РИТМ В КУЛЬТУРЕ</vt:lpstr>
      <vt:lpstr>РИТМ В ОБУЧЕНИИ</vt:lpstr>
      <vt:lpstr>ШКОЛЬНАЯ ПРОГРАММА</vt:lpstr>
      <vt:lpstr>МИФЫ</vt:lpstr>
      <vt:lpstr>МИФЫ</vt:lpstr>
      <vt:lpstr>ДЖАЗОВЫЕ ЧАНТЫ</vt:lpstr>
      <vt:lpstr>МЕТОДИЧЕСКАЯ ЦЕННОСТЬ ЧАНТОВ</vt:lpstr>
      <vt:lpstr>ОПРЕДЕЛЕНИЕ ЧАНТА</vt:lpstr>
      <vt:lpstr>ИСПОЛЬЗОВАНИЕ НА УРОКЕ</vt:lpstr>
      <vt:lpstr>ИСПОЛЬЗОВАНИЕ НА УРОКЕ</vt:lpstr>
      <vt:lpstr>ПАРТИТУРА ПРЕПОДАВАТЕЛЯ</vt:lpstr>
      <vt:lpstr>СОЗДАНИЕ ЧАНТОВ с ИИ</vt:lpstr>
      <vt:lpstr>СОЗДАНИЕ ЧАНТОВ с ИИ</vt:lpstr>
      <vt:lpstr>СОЗДАНИЕ ЧАНТОВ https://suno.com/create </vt:lpstr>
      <vt:lpstr>Презентация PowerPoint</vt:lpstr>
      <vt:lpstr>ПРИМЕРЫ ЧАНТОВ с ИИ</vt:lpstr>
      <vt:lpstr>ПРИМЕРЫ ЧАНТОВ с ИИ</vt:lpstr>
      <vt:lpstr>ПРИМЕРЫ ЧАНТОВ с ИИ</vt:lpstr>
      <vt:lpstr>С МИРА ПО ЧАНТУ…</vt:lpstr>
      <vt:lpstr>Алёна Ефименко РКИ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Дмитрий Борисович</dc:creator>
  <cp:lastModifiedBy>Дмитрий Борисович</cp:lastModifiedBy>
  <cp:revision>58</cp:revision>
  <cp:lastPrinted>2026-07-06T16:11:03Z</cp:lastPrinted>
  <dcterms:created xsi:type="dcterms:W3CDTF">2026-04-22T14:02:54Z</dcterms:created>
  <dcterms:modified xsi:type="dcterms:W3CDTF">2026-07-09T12:06:11Z</dcterms:modified>
</cp:coreProperties>
</file>