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64" r:id="rId4"/>
    <p:sldId id="257" r:id="rId5"/>
    <p:sldId id="262" r:id="rId6"/>
    <p:sldId id="259" r:id="rId7"/>
    <p:sldId id="277" r:id="rId8"/>
    <p:sldId id="266" r:id="rId9"/>
    <p:sldId id="271" r:id="rId10"/>
    <p:sldId id="263" r:id="rId11"/>
    <p:sldId id="272" r:id="rId12"/>
    <p:sldId id="260" r:id="rId13"/>
    <p:sldId id="267" r:id="rId14"/>
    <p:sldId id="265" r:id="rId15"/>
    <p:sldId id="273" r:id="rId16"/>
    <p:sldId id="276" r:id="rId17"/>
    <p:sldId id="274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6735"/>
    <a:srgbClr val="542915"/>
    <a:srgbClr val="EAC67A"/>
    <a:srgbClr val="F2CE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67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2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945" y="641515"/>
            <a:ext cx="4479791" cy="5357263"/>
          </a:xfrm>
        </p:spPr>
        <p:txBody>
          <a:bodyPr anchor="ctr" anchorCtr="1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4834" y="641515"/>
            <a:ext cx="4075388" cy="5357264"/>
          </a:xfrm>
        </p:spPr>
        <p:txBody>
          <a:bodyPr anchor="ctr" anchorCtr="1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0EBC-65A5-46A4-9044-B197B1A712EF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1CB99-5332-4FA7-BB9A-93DBD38CA4A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0EBC-65A5-46A4-9044-B197B1A712EF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1CB99-5332-4FA7-BB9A-93DBD38CA4A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0EBC-65A5-46A4-9044-B197B1A712EF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1CB99-5332-4FA7-BB9A-93DBD38CA4A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0EBC-65A5-46A4-9044-B197B1A712EF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1CB99-5332-4FA7-BB9A-93DBD38CA4A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0EBC-65A5-46A4-9044-B197B1A712EF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1CB99-5332-4FA7-BB9A-93DBD38CA4A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4225" y="201011"/>
            <a:ext cx="4325663" cy="6455979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  <a:endParaRPr lang="ru-RU" dirty="0" smtClean="0"/>
          </a:p>
          <a:p>
            <a:pPr lvl="1"/>
            <a:r>
              <a:rPr lang="ru-RU" dirty="0" smtClean="0"/>
              <a:t>Второй уровень</a:t>
            </a:r>
            <a:endParaRPr lang="ru-RU" dirty="0" smtClean="0"/>
          </a:p>
          <a:p>
            <a:pPr lvl="2"/>
            <a:r>
              <a:rPr lang="ru-RU" dirty="0" smtClean="0"/>
              <a:t>Третий уровень</a:t>
            </a:r>
            <a:endParaRPr lang="ru-RU" dirty="0" smtClean="0"/>
          </a:p>
          <a:p>
            <a:pPr lvl="3"/>
            <a:r>
              <a:rPr lang="ru-RU" dirty="0" smtClean="0"/>
              <a:t>Четвертый уровень</a:t>
            </a:r>
            <a:endParaRPr lang="ru-RU" dirty="0" smtClean="0"/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113" y="201011"/>
            <a:ext cx="4325663" cy="64559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0EBC-65A5-46A4-9044-B197B1A712EF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1CB99-5332-4FA7-BB9A-93DBD38CA4A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0EBC-65A5-46A4-9044-B197B1A712EF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1CB99-5332-4FA7-BB9A-93DBD38CA4A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0EBC-65A5-46A4-9044-B197B1A712EF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1CB99-5332-4FA7-BB9A-93DBD38CA4A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0EBC-65A5-46A4-9044-B197B1A712EF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1CB99-5332-4FA7-BB9A-93DBD38CA4A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0EBC-65A5-46A4-9044-B197B1A712EF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1CB99-5332-4FA7-BB9A-93DBD38CA4A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7655" y="63067"/>
            <a:ext cx="8708049" cy="1434122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softEdge rad="6350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655" y="1600200"/>
            <a:ext cx="8708049" cy="5121276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softEdge rad="63500"/>
          </a:effectLst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  <a:endParaRPr lang="ru-RU" dirty="0" smtClean="0"/>
          </a:p>
          <a:p>
            <a:pPr lvl="1"/>
            <a:r>
              <a:rPr lang="ru-RU" dirty="0" smtClean="0"/>
              <a:t>Второй уровень</a:t>
            </a:r>
            <a:endParaRPr lang="ru-RU" dirty="0" smtClean="0"/>
          </a:p>
          <a:p>
            <a:pPr lvl="2"/>
            <a:r>
              <a:rPr lang="ru-RU" dirty="0" smtClean="0"/>
              <a:t>Третий уровень</a:t>
            </a:r>
            <a:endParaRPr lang="ru-RU" dirty="0" smtClean="0"/>
          </a:p>
          <a:p>
            <a:pPr lvl="3"/>
            <a:r>
              <a:rPr lang="ru-RU" dirty="0" smtClean="0"/>
              <a:t>Четвертый уровень</a:t>
            </a:r>
            <a:endParaRPr lang="ru-RU" dirty="0" smtClean="0"/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80EBC-65A5-46A4-9044-B197B1A712EF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1CB99-5332-4FA7-BB9A-93DBD38CA4A7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none" spc="0">
          <a:ln w="12700">
            <a:solidFill>
              <a:srgbClr val="542915"/>
            </a:solidFill>
            <a:prstDash val="solid"/>
          </a:ln>
          <a:solidFill>
            <a:srgbClr val="EAC67A"/>
          </a:solidFill>
          <a:effectLst>
            <a:glow rad="88900">
              <a:srgbClr val="986735">
                <a:alpha val="43000"/>
              </a:srgbClr>
            </a:glo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 cap="none" spc="0">
          <a:ln w="12700">
            <a:solidFill>
              <a:srgbClr val="542915"/>
            </a:solidFill>
            <a:prstDash val="solid"/>
          </a:ln>
          <a:solidFill>
            <a:srgbClr val="EAC67A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 cap="none" spc="0">
          <a:ln w="12700">
            <a:solidFill>
              <a:srgbClr val="542915"/>
            </a:solidFill>
            <a:prstDash val="solid"/>
          </a:ln>
          <a:solidFill>
            <a:srgbClr val="EAC67A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 cap="none" spc="0">
          <a:ln w="12700">
            <a:solidFill>
              <a:srgbClr val="542915"/>
            </a:solidFill>
            <a:prstDash val="solid"/>
          </a:ln>
          <a:solidFill>
            <a:srgbClr val="EAC67A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 cap="none" spc="0">
          <a:ln w="12700">
            <a:solidFill>
              <a:srgbClr val="542915"/>
            </a:solidFill>
            <a:prstDash val="solid"/>
          </a:ln>
          <a:solidFill>
            <a:srgbClr val="EAC67A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 cap="none" spc="0">
          <a:ln w="12700">
            <a:solidFill>
              <a:srgbClr val="542915"/>
            </a:solidFill>
            <a:prstDash val="solid"/>
          </a:ln>
          <a:solidFill>
            <a:srgbClr val="EAC67A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2.png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microsoft.com/office/2007/relationships/media" Target="../media/media3.mp3"/><Relationship Id="rId1" Type="http://schemas.openxmlformats.org/officeDocument/2006/relationships/audio" Target="../media/media3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1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hyperlink" Target="https://vk.com/away.php?to=https://www.pobediteli.ru&amp;utf=1" TargetMode="Externa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День Победы</a:t>
            </a:r>
            <a:br>
              <a:rPr lang="ru-RU" dirty="0"/>
            </a:br>
            <a:r>
              <a:rPr lang="ru-RU" dirty="0"/>
              <a:t>9 мая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19650" y="2139950"/>
            <a:ext cx="4041140" cy="236029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0820" y="1122680"/>
            <a:ext cx="2743200" cy="7810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25170" y="4085590"/>
            <a:ext cx="3275330" cy="6889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ru-RU" altLang="en-US"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История и традиции</a:t>
            </a:r>
            <a:endParaRPr lang="ru-RU" altLang="en-US" sz="32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480" y="63500"/>
            <a:ext cx="4608195" cy="1433830"/>
          </a:xfrm>
        </p:spPr>
        <p:txBody>
          <a:bodyPr/>
          <a:p>
            <a:r>
              <a:rPr lang="ru-RU" altLang="en-US"/>
              <a:t>Праздник для всех!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157480" y="1497330"/>
            <a:ext cx="4702175" cy="5224145"/>
          </a:xfrm>
        </p:spPr>
        <p:txBody>
          <a:bodyPr>
            <a:normAutofit fontScale="70000"/>
          </a:bodyPr>
          <a:p>
            <a:pPr algn="l">
              <a:lnSpc>
                <a:spcPct val="122000"/>
              </a:lnSpc>
              <a:spcAft>
                <a:spcPts val="1200"/>
              </a:spcAft>
              <a:defRPr sz="1200">
                <a:solidFill>
                  <a:srgbClr val="212529"/>
                </a:solidFill>
              </a:defRPr>
            </a:pPr>
            <a:r>
              <a:rPr sz="2800">
                <a:latin typeface="Arial" panose="020B0604020202020204"/>
                <a:sym typeface="+mn-ea"/>
              </a:rPr>
              <a:t>В школах и университетах России</a:t>
            </a:r>
            <a:r>
              <a:rPr lang="ru-RU" sz="2800">
                <a:latin typeface="Arial" panose="020B0604020202020204"/>
                <a:sym typeface="+mn-ea"/>
              </a:rPr>
              <a:t> </a:t>
            </a:r>
            <a:r>
              <a:rPr sz="2800">
                <a:latin typeface="Arial" panose="020B0604020202020204"/>
                <a:sym typeface="+mn-ea"/>
              </a:rPr>
              <a:t> </a:t>
            </a:r>
            <a:r>
              <a:rPr lang="ru-RU" sz="2800">
                <a:latin typeface="Arial" panose="020B0604020202020204"/>
                <a:sym typeface="+mn-ea"/>
              </a:rPr>
              <a:t>ко </a:t>
            </a:r>
            <a:r>
              <a:rPr sz="2800">
                <a:latin typeface="Arial" panose="020B0604020202020204"/>
                <a:sym typeface="+mn-ea"/>
              </a:rPr>
              <a:t>Дню Победы проводятся уроки памяти, на которых рассказывают о событиях войны, показывают фильмы и проводят встречи с ветеранами. Это важная часть воспитательной работы.</a:t>
            </a:r>
            <a:endParaRPr sz="2800">
              <a:solidFill>
                <a:srgbClr val="212529"/>
              </a:solidFill>
              <a:latin typeface="Arial" panose="020B0604020202020204"/>
              <a:sym typeface="+mn-ea"/>
            </a:endParaRPr>
          </a:p>
          <a:p>
            <a:pPr algn="l">
              <a:lnSpc>
                <a:spcPct val="122000"/>
              </a:lnSpc>
              <a:spcAft>
                <a:spcPts val="1200"/>
              </a:spcAft>
              <a:defRPr sz="1200">
                <a:solidFill>
                  <a:srgbClr val="212529"/>
                </a:solidFill>
              </a:defRPr>
            </a:pPr>
            <a:r>
              <a:rPr sz="2800">
                <a:solidFill>
                  <a:srgbClr val="212529"/>
                </a:solidFill>
                <a:latin typeface="Arial" panose="020B0604020202020204"/>
                <a:sym typeface="+mn-ea"/>
              </a:rPr>
              <a:t>Школьники и студенты </a:t>
            </a:r>
            <a:r>
              <a:rPr lang="ru-RU" sz="2800">
                <a:solidFill>
                  <a:srgbClr val="212529"/>
                </a:solidFill>
                <a:latin typeface="Arial" panose="020B0604020202020204"/>
                <a:sym typeface="+mn-ea"/>
              </a:rPr>
              <a:t>делают проекты ко</a:t>
            </a:r>
            <a:r>
              <a:rPr sz="2800">
                <a:solidFill>
                  <a:srgbClr val="212529"/>
                </a:solidFill>
                <a:latin typeface="Arial" panose="020B0604020202020204"/>
                <a:sym typeface="+mn-ea"/>
              </a:rPr>
              <a:t> Дню Победы, организуют встречи с ветеранами и участвуют в акциях памяти.</a:t>
            </a:r>
            <a:endParaRPr sz="2800">
              <a:solidFill>
                <a:srgbClr val="212529"/>
              </a:solidFill>
              <a:latin typeface="Arial" panose="020B0604020202020204"/>
            </a:endParaRPr>
          </a:p>
          <a:p>
            <a:endParaRPr lang="ru-RU" alt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66915" y="5393055"/>
            <a:ext cx="1980565" cy="1402715"/>
          </a:xfrm>
          <a:prstGeom prst="rect">
            <a:avLst/>
          </a:prstGeom>
        </p:spPr>
      </p:pic>
      <p:pic>
        <p:nvPicPr>
          <p:cNvPr id="5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675" y="63500"/>
            <a:ext cx="2613025" cy="1657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675" y="1781810"/>
            <a:ext cx="3091180" cy="199072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5675" y="3832860"/>
            <a:ext cx="3172460" cy="1499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3" descr="IMG_256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40030" y="3568700"/>
            <a:ext cx="4335145" cy="33058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Замещающее содержимое 6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41900" y="164465"/>
            <a:ext cx="3028950" cy="981075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95250" y="164465"/>
            <a:ext cx="4479925" cy="15817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0" algn="ctr">
              <a:lnSpc>
                <a:spcPts val="5550"/>
              </a:lnSpc>
              <a:buNone/>
            </a:pPr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Platypi Medium" pitchFamily="34" charset="0"/>
                <a:ea typeface="Platypi Medium" pitchFamily="34" charset="-122"/>
                <a:cs typeface="Platypi Medium" pitchFamily="34" charset="-120"/>
                <a:sym typeface="+mn-ea"/>
              </a:rPr>
              <a:t>Акция </a:t>
            </a:r>
            <a:endParaRPr lang="en-US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Platypi Medium" pitchFamily="34" charset="0"/>
              <a:ea typeface="Platypi Medium" pitchFamily="34" charset="-122"/>
              <a:cs typeface="Platypi Medium" pitchFamily="34" charset="-120"/>
              <a:sym typeface="+mn-ea"/>
            </a:endParaRPr>
          </a:p>
          <a:p>
            <a:pPr marL="0" indent="0" algn="ctr">
              <a:lnSpc>
                <a:spcPts val="5550"/>
              </a:lnSpc>
              <a:buNone/>
            </a:pPr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Platypi Medium" pitchFamily="34" charset="0"/>
                <a:ea typeface="Platypi Medium" pitchFamily="34" charset="-122"/>
                <a:cs typeface="Platypi Medium" pitchFamily="34" charset="-120"/>
                <a:sym typeface="+mn-ea"/>
              </a:rPr>
              <a:t>"Бессмертный полк"</a:t>
            </a:r>
            <a:endParaRPr lang="en-US" altLang="en-US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Platypi Medium" pitchFamily="34" charset="0"/>
              <a:ea typeface="Platypi Medium" pitchFamily="34" charset="-122"/>
              <a:cs typeface="Platypi Medium" pitchFamily="34" charset="-120"/>
              <a:sym typeface="+mn-ea"/>
            </a:endParaRPr>
          </a:p>
        </p:txBody>
      </p:sp>
      <p:pic>
        <p:nvPicPr>
          <p:cNvPr id="8" name="Изображение 7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9320" y="4888865"/>
            <a:ext cx="4424680" cy="1904365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147955" y="1880870"/>
            <a:ext cx="4572000" cy="1553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chemeClr val="tx1"/>
                </a:solidFill>
                <a:latin typeface="Playfair Display" charset="0"/>
                <a:ea typeface="Source Serif Pro" pitchFamily="34" charset="-122"/>
                <a:cs typeface="Playfair Display" charset="0"/>
                <a:sym typeface="+mn-ea"/>
              </a:rPr>
              <a:t>Миллионы людей по всей России с портретами родственников-ветеранов.</a:t>
            </a:r>
            <a:endParaRPr lang="en-US" sz="1750" dirty="0">
              <a:solidFill>
                <a:schemeClr val="tx1"/>
              </a:solidFill>
              <a:latin typeface="Playfair Display" charset="0"/>
              <a:ea typeface="Source Serif Pro" pitchFamily="34" charset="-122"/>
              <a:cs typeface="Playfair Display" charset="0"/>
              <a:sym typeface="+mn-ea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ru-RU" altLang="en-US" sz="1750" dirty="0">
                <a:solidFill>
                  <a:schemeClr val="tx1"/>
                </a:solidFill>
                <a:latin typeface="Playfair Display" charset="0"/>
                <a:ea typeface="Source Serif Pro" pitchFamily="34" charset="-122"/>
                <a:cs typeface="Playfair Display" charset="0"/>
                <a:sym typeface="+mn-ea"/>
              </a:rPr>
              <a:t>Связь поколений! </a:t>
            </a:r>
            <a:endParaRPr lang="ru-RU" altLang="en-US" sz="1750" dirty="0">
              <a:solidFill>
                <a:srgbClr val="504C49"/>
              </a:solidFill>
              <a:latin typeface="Playfair Display" charset="0"/>
              <a:ea typeface="Source Serif Pro" pitchFamily="34" charset="-122"/>
              <a:cs typeface="Playfair Display" charset="0"/>
              <a:sym typeface="+mn-ea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ru-RU" altLang="en-US" sz="1750" dirty="0">
                <a:solidFill>
                  <a:srgbClr val="504C49"/>
                </a:solidFill>
                <a:latin typeface="Playfair Display" charset="0"/>
                <a:ea typeface="Source Serif Pro" pitchFamily="34" charset="-122"/>
                <a:cs typeface="Playfair Display" charset="0"/>
                <a:sym typeface="+mn-ea"/>
              </a:rPr>
              <a:t>           </a:t>
            </a:r>
            <a:r>
              <a:rPr lang="ru-RU" altLang="en-US" sz="1750" b="1" dirty="0">
                <a:solidFill>
                  <a:srgbClr val="504C49"/>
                </a:solidFill>
                <a:latin typeface="Playfair Display" charset="0"/>
                <a:ea typeface="Source Serif Pro" pitchFamily="34" charset="-122"/>
                <a:cs typeface="Playfair Display" charset="0"/>
                <a:sym typeface="+mn-ea"/>
              </a:rPr>
              <a:t> Мы помним, мы гордимся!</a:t>
            </a:r>
            <a:endParaRPr lang="ru-RU" altLang="en-US" sz="1750" b="1" dirty="0">
              <a:solidFill>
                <a:srgbClr val="504C49"/>
              </a:solidFill>
              <a:latin typeface="Playfair Display" charset="0"/>
              <a:ea typeface="Source Serif Pro" pitchFamily="34" charset="-122"/>
              <a:cs typeface="Playfair Display" charset="0"/>
              <a:sym typeface="+mn-ea"/>
            </a:endParaRPr>
          </a:p>
        </p:txBody>
      </p:sp>
      <p:cxnSp>
        <p:nvCxnSpPr>
          <p:cNvPr id="9" name="Прямое соединение 8"/>
          <p:cNvCxnSpPr/>
          <p:nvPr/>
        </p:nvCxnSpPr>
        <p:spPr>
          <a:xfrm>
            <a:off x="6470015" y="1425575"/>
            <a:ext cx="47625" cy="3542030"/>
          </a:xfrm>
          <a:prstGeom prst="line">
            <a:avLst/>
          </a:prstGeom>
          <a:ln w="31750" cap="rnd">
            <a:solidFill>
              <a:schemeClr val="bg2">
                <a:lumMod val="10000"/>
              </a:schemeClr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Скругленный прямоугольник 9"/>
          <p:cNvSpPr/>
          <p:nvPr/>
        </p:nvSpPr>
        <p:spPr>
          <a:xfrm>
            <a:off x="6622415" y="1439545"/>
            <a:ext cx="2389505" cy="746125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ru-RU" sz="1400" b="1"/>
              <a:t>2007</a:t>
            </a:r>
            <a:endParaRPr lang="en-US" altLang="ru-RU" sz="1400" b="1"/>
          </a:p>
          <a:p>
            <a:pPr algn="ctr"/>
            <a:r>
              <a:rPr lang="" altLang="en-US" sz="1400" b="1"/>
              <a:t>«</a:t>
            </a:r>
            <a:r>
              <a:rPr lang="en-US" altLang="en-US" sz="1400" b="1"/>
              <a:t>Парад</a:t>
            </a:r>
            <a:r>
              <a:rPr lang="en-US" altLang="ru-RU" sz="1400" b="1"/>
              <a:t> </a:t>
            </a:r>
            <a:r>
              <a:rPr lang="en-US" altLang="en-US" sz="1400" b="1"/>
              <a:t>Победителей</a:t>
            </a:r>
            <a:r>
              <a:rPr lang="" altLang="en-US" sz="1400" b="1"/>
              <a:t>»</a:t>
            </a:r>
            <a:r>
              <a:rPr lang="en-US" altLang="ru-RU" sz="1400" b="1"/>
              <a:t> </a:t>
            </a:r>
            <a:r>
              <a:rPr lang="en-US" altLang="en-US" sz="1400" b="1"/>
              <a:t>в</a:t>
            </a:r>
            <a:r>
              <a:rPr lang="en-US" altLang="ru-RU" sz="1400" b="1"/>
              <a:t> </a:t>
            </a:r>
            <a:r>
              <a:rPr lang="en-US" altLang="en-US" sz="1400" b="1"/>
              <a:t>Тюмени</a:t>
            </a:r>
            <a:r>
              <a:rPr lang="en-US" altLang="ru-RU" sz="1400" b="1"/>
              <a:t> </a:t>
            </a:r>
            <a:endParaRPr lang="ru-RU" altLang="en-US" sz="1400" b="1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674870" y="1812925"/>
            <a:ext cx="1691005" cy="746125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ru-RU" sz="1400" b="1"/>
              <a:t>2010</a:t>
            </a:r>
            <a:r>
              <a:rPr lang="ru-RU" altLang="en-US" sz="1400" b="1"/>
              <a:t>\</a:t>
            </a:r>
            <a:r>
              <a:rPr lang="en-US" altLang="ru-RU" sz="1400" b="1"/>
              <a:t>2011</a:t>
            </a:r>
            <a:endParaRPr lang="en-US" altLang="ru-RU" sz="1400" b="1"/>
          </a:p>
          <a:p>
            <a:pPr algn="ctr"/>
            <a:r>
              <a:rPr lang="en-US" altLang="en-US" sz="1400" b="1"/>
              <a:t>Акция</a:t>
            </a:r>
            <a:r>
              <a:rPr lang="en-US" altLang="ru-RU" sz="1400" b="1"/>
              <a:t> </a:t>
            </a:r>
            <a:r>
              <a:rPr lang="" altLang="en-US" sz="1400" b="1"/>
              <a:t>«</a:t>
            </a:r>
            <a:r>
              <a:rPr lang="en-US" altLang="en-US" sz="1400" b="1"/>
              <a:t>Герои</a:t>
            </a:r>
            <a:r>
              <a:rPr lang="en-US" altLang="ru-RU" sz="1400" b="1"/>
              <a:t> </a:t>
            </a:r>
            <a:r>
              <a:rPr lang="en-US" altLang="en-US" sz="1400" b="1"/>
              <a:t>Победы</a:t>
            </a:r>
            <a:r>
              <a:rPr lang="en-US" altLang="ru-RU" sz="1400" b="1"/>
              <a:t> </a:t>
            </a:r>
            <a:endParaRPr lang="ru-RU" altLang="en-US" sz="1400" b="1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777355" y="2644140"/>
            <a:ext cx="2078355" cy="1104900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ru-RU" sz="1400" b="1"/>
              <a:t>2012</a:t>
            </a:r>
            <a:endParaRPr lang="en-US" altLang="ru-RU" sz="1400" b="1"/>
          </a:p>
          <a:p>
            <a:pPr algn="ctr"/>
            <a:r>
              <a:rPr lang="en-US" altLang="en-US" sz="1400" b="1"/>
              <a:t>Появилось</a:t>
            </a:r>
            <a:r>
              <a:rPr lang="en-US" altLang="ru-RU" sz="1400" b="1"/>
              <a:t> </a:t>
            </a:r>
            <a:r>
              <a:rPr lang="en-US" altLang="en-US" sz="1400" b="1"/>
              <a:t>название</a:t>
            </a:r>
            <a:r>
              <a:rPr lang="en-US" altLang="ru-RU" sz="1400" b="1"/>
              <a:t> </a:t>
            </a:r>
            <a:r>
              <a:rPr lang="en-US" altLang="en-US" sz="1400" b="1"/>
              <a:t>акции</a:t>
            </a:r>
            <a:r>
              <a:rPr lang="en-US" altLang="ru-RU" sz="1400" b="1"/>
              <a:t> - </a:t>
            </a:r>
            <a:r>
              <a:rPr lang="" altLang="en-US" sz="1400" b="1"/>
              <a:t>«</a:t>
            </a:r>
            <a:r>
              <a:rPr lang="en-US" altLang="en-US" sz="1400" b="1"/>
              <a:t>Бессмертный</a:t>
            </a:r>
            <a:r>
              <a:rPr lang="en-US" altLang="ru-RU" sz="1400" b="1"/>
              <a:t> </a:t>
            </a:r>
            <a:r>
              <a:rPr lang="en-US" altLang="en-US" sz="1400" b="1"/>
              <a:t>полк</a:t>
            </a:r>
            <a:r>
              <a:rPr lang="" altLang="en-US" sz="1400" b="1"/>
              <a:t>»</a:t>
            </a:r>
            <a:r>
              <a:rPr lang="en-US" altLang="ru-RU" sz="1400" b="1"/>
              <a:t>. </a:t>
            </a:r>
            <a:endParaRPr lang="ru-RU" altLang="en-US" sz="1400" b="1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718050" y="2880360"/>
            <a:ext cx="1598930" cy="812165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ru-RU" sz="1400" b="1"/>
              <a:t>2019</a:t>
            </a:r>
            <a:endParaRPr lang="en-US" altLang="ru-RU" sz="1400" b="1"/>
          </a:p>
          <a:p>
            <a:pPr algn="ctr"/>
            <a:r>
              <a:rPr lang="en-US" altLang="en-US" sz="1400" b="1"/>
              <a:t>Народная</a:t>
            </a:r>
            <a:r>
              <a:rPr lang="en-US" altLang="ru-RU" sz="1400" b="1"/>
              <a:t> </a:t>
            </a:r>
            <a:r>
              <a:rPr lang="en-US" altLang="en-US" sz="1400" b="1"/>
              <a:t>часть</a:t>
            </a:r>
            <a:r>
              <a:rPr lang="en-US" altLang="ru-RU" sz="1400" b="1"/>
              <a:t> </a:t>
            </a:r>
            <a:r>
              <a:rPr lang="en-US" altLang="en-US" sz="1400" b="1"/>
              <a:t>Парада</a:t>
            </a:r>
            <a:r>
              <a:rPr lang="en-US" altLang="ru-RU" sz="1400" b="1"/>
              <a:t> </a:t>
            </a:r>
            <a:r>
              <a:rPr lang="en-US" altLang="en-US" sz="1400" b="1"/>
              <a:t>Победы</a:t>
            </a:r>
            <a:r>
              <a:rPr lang="en-US" altLang="ru-RU"/>
              <a:t> </a:t>
            </a:r>
            <a:endParaRPr lang="ru-RU" altLang="en-US"/>
          </a:p>
        </p:txBody>
      </p:sp>
      <p:cxnSp>
        <p:nvCxnSpPr>
          <p:cNvPr id="15" name="Прямое соединение 14"/>
          <p:cNvCxnSpPr/>
          <p:nvPr/>
        </p:nvCxnSpPr>
        <p:spPr>
          <a:xfrm>
            <a:off x="6470015" y="1746250"/>
            <a:ext cx="1790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Прямое соединение 15"/>
          <p:cNvCxnSpPr/>
          <p:nvPr/>
        </p:nvCxnSpPr>
        <p:spPr>
          <a:xfrm flipV="1">
            <a:off x="6365875" y="2181225"/>
            <a:ext cx="142240" cy="44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Прямое соединение 17"/>
          <p:cNvCxnSpPr/>
          <p:nvPr/>
        </p:nvCxnSpPr>
        <p:spPr>
          <a:xfrm flipV="1">
            <a:off x="6460490" y="3091815"/>
            <a:ext cx="316230" cy="57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Прямое соединение 18"/>
          <p:cNvCxnSpPr/>
          <p:nvPr/>
        </p:nvCxnSpPr>
        <p:spPr>
          <a:xfrm flipV="1">
            <a:off x="6210300" y="3848735"/>
            <a:ext cx="255270" cy="88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Прямое соединение 19"/>
          <p:cNvCxnSpPr/>
          <p:nvPr/>
        </p:nvCxnSpPr>
        <p:spPr>
          <a:xfrm flipV="1">
            <a:off x="6522085" y="4189095"/>
            <a:ext cx="255270" cy="88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Скругленный прямоугольник 20"/>
          <p:cNvSpPr/>
          <p:nvPr/>
        </p:nvSpPr>
        <p:spPr>
          <a:xfrm>
            <a:off x="6762115" y="4115435"/>
            <a:ext cx="2098040" cy="771525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ru-RU" sz="1400" b="1"/>
              <a:t>2020</a:t>
            </a:r>
            <a:endParaRPr lang="en-US" altLang="ru-RU" sz="1400" b="1"/>
          </a:p>
          <a:p>
            <a:pPr algn="ctr"/>
            <a:r>
              <a:rPr lang="en-US" altLang="en-US" sz="1400" b="1"/>
              <a:t>Бессмертный</a:t>
            </a:r>
            <a:r>
              <a:rPr lang="en-US" altLang="ru-RU" sz="1400" b="1"/>
              <a:t> </a:t>
            </a:r>
            <a:r>
              <a:rPr lang="en-US" altLang="en-US" sz="1400" b="1"/>
              <a:t>полк</a:t>
            </a:r>
            <a:r>
              <a:rPr lang="en-US" altLang="ru-RU" sz="1400" b="1"/>
              <a:t> </a:t>
            </a:r>
            <a:r>
              <a:rPr lang="en-US" altLang="en-US" sz="1400" b="1"/>
              <a:t>онлайн</a:t>
            </a:r>
            <a:r>
              <a:rPr lang="en-US" altLang="ru-RU" sz="1400" b="1"/>
              <a:t> </a:t>
            </a:r>
            <a:endParaRPr lang="en-US" altLang="ru-RU" sz="1400" b="1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642485" y="3966845"/>
            <a:ext cx="1759585" cy="1113790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ru-RU" sz="1400" b="1"/>
              <a:t>2019</a:t>
            </a:r>
            <a:endParaRPr lang="en-US" altLang="ru-RU" sz="1400" b="1"/>
          </a:p>
          <a:p>
            <a:pPr algn="ctr"/>
            <a:r>
              <a:rPr lang="en-US" altLang="en-US" sz="1400" b="1"/>
              <a:t>Международный</a:t>
            </a:r>
            <a:r>
              <a:rPr lang="en-US" altLang="ru-RU" sz="1400" b="1"/>
              <a:t> </a:t>
            </a:r>
            <a:r>
              <a:rPr lang="en-US" altLang="en-US" sz="1400" b="1"/>
              <a:t>Бессмертный</a:t>
            </a:r>
            <a:r>
              <a:rPr lang="en-US" altLang="ru-RU" sz="1400" b="1"/>
              <a:t> </a:t>
            </a:r>
            <a:r>
              <a:rPr lang="en-US" altLang="en-US" sz="1400" b="1"/>
              <a:t>полк</a:t>
            </a:r>
            <a:endParaRPr lang="en-US" altLang="en-US" sz="1400" b="1"/>
          </a:p>
          <a:p>
            <a:pPr algn="ctr"/>
            <a:r>
              <a:rPr lang="ru-RU" altLang="en-US" sz="1400" b="1"/>
              <a:t>(115 стран мира)</a:t>
            </a:r>
            <a:r>
              <a:rPr lang="en-US" altLang="ru-RU" sz="1400" b="1"/>
              <a:t> </a:t>
            </a:r>
            <a:endParaRPr lang="ru-RU" altLang="en-US" sz="1400" b="1"/>
          </a:p>
        </p:txBody>
      </p:sp>
      <p:cxnSp>
        <p:nvCxnSpPr>
          <p:cNvPr id="23" name="Прямое соединение 22"/>
          <p:cNvCxnSpPr/>
          <p:nvPr/>
        </p:nvCxnSpPr>
        <p:spPr>
          <a:xfrm>
            <a:off x="5855335" y="3748405"/>
            <a:ext cx="397510" cy="111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Прямое соединение 23"/>
          <p:cNvCxnSpPr/>
          <p:nvPr/>
        </p:nvCxnSpPr>
        <p:spPr>
          <a:xfrm flipV="1">
            <a:off x="5847080" y="3879215"/>
            <a:ext cx="368300" cy="876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>
                <a:sym typeface="+mn-ea"/>
              </a:rPr>
              <a:t>Стихи и песни</a:t>
            </a:r>
            <a:endParaRPr lang="ru-RU" altLang="en-US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22580" y="1420495"/>
            <a:ext cx="4106545" cy="5215890"/>
          </a:xfrm>
          <a:prstGeom prst="rect">
            <a:avLst/>
          </a:prstGeom>
        </p:spPr>
      </p:pic>
      <p:pic>
        <p:nvPicPr>
          <p:cNvPr id="4" name="Замещающее содержимо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430" y="1420495"/>
            <a:ext cx="4218940" cy="5437505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Стихи и песни </a:t>
            </a:r>
            <a:endParaRPr lang="ru-RU" altLang="en-US"/>
          </a:p>
        </p:txBody>
      </p:sp>
      <p:pic>
        <p:nvPicPr>
          <p:cNvPr id="6" name="Lev_Leshhenko_-_Den_Pobedy_79068553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773930" y="329565"/>
            <a:ext cx="967105" cy="901065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250825" y="1419225"/>
            <a:ext cx="4159885" cy="5354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ДЕНЬ ПОБЕДЫ</a:t>
            </a:r>
            <a:endParaRPr lang="en-US" altLang="en-US" b="1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  <a:p>
            <a:pPr algn="ctr"/>
            <a:endParaRPr lang="en-US" altLang="en-US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  <a:p>
            <a:pPr algn="ctr"/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День</a:t>
            </a:r>
            <a:r>
              <a:rPr lang="en-US" altLang="ru-RU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 </a:t>
            </a:r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Победы</a:t>
            </a:r>
            <a:r>
              <a:rPr lang="en-US" altLang="ru-RU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, </a:t>
            </a:r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как</a:t>
            </a:r>
            <a:r>
              <a:rPr lang="en-US" altLang="ru-RU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 </a:t>
            </a:r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он</a:t>
            </a:r>
            <a:r>
              <a:rPr lang="en-US" altLang="ru-RU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 </a:t>
            </a:r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был</a:t>
            </a:r>
            <a:r>
              <a:rPr lang="en-US" altLang="ru-RU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 </a:t>
            </a:r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от</a:t>
            </a:r>
            <a:r>
              <a:rPr lang="en-US" altLang="ru-RU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 </a:t>
            </a:r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нас</a:t>
            </a:r>
            <a:r>
              <a:rPr lang="en-US" altLang="ru-RU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 </a:t>
            </a:r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далёк</a:t>
            </a:r>
            <a:r>
              <a:rPr lang="en-US" altLang="ru-RU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,</a:t>
            </a:r>
            <a:endParaRPr lang="en-US" altLang="ru-RU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  <a:p>
            <a:pPr algn="ctr"/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Как</a:t>
            </a:r>
            <a:r>
              <a:rPr lang="en-US" altLang="ru-RU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 </a:t>
            </a:r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в</a:t>
            </a:r>
            <a:r>
              <a:rPr lang="en-US" altLang="ru-RU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 </a:t>
            </a:r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костре</a:t>
            </a:r>
            <a:r>
              <a:rPr lang="en-US" altLang="ru-RU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 </a:t>
            </a:r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потухшем</a:t>
            </a:r>
            <a:r>
              <a:rPr lang="en-US" altLang="ru-RU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 </a:t>
            </a:r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таял</a:t>
            </a:r>
            <a:r>
              <a:rPr lang="en-US" altLang="ru-RU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 </a:t>
            </a:r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уголёк</a:t>
            </a:r>
            <a:r>
              <a:rPr lang="en-US" altLang="ru-RU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.</a:t>
            </a:r>
            <a:endParaRPr lang="en-US" altLang="ru-RU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  <a:p>
            <a:pPr algn="ctr"/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Были</a:t>
            </a:r>
            <a:r>
              <a:rPr lang="en-US" altLang="ru-RU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 </a:t>
            </a:r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вёрсты</a:t>
            </a:r>
            <a:r>
              <a:rPr lang="en-US" altLang="ru-RU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, </a:t>
            </a:r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обгорелые</a:t>
            </a:r>
            <a:r>
              <a:rPr lang="en-US" altLang="ru-RU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, </a:t>
            </a:r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в</a:t>
            </a:r>
            <a:r>
              <a:rPr lang="en-US" altLang="ru-RU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 </a:t>
            </a:r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пыли</a:t>
            </a:r>
            <a:r>
              <a:rPr lang="en-US" altLang="ru-RU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, —</a:t>
            </a:r>
            <a:endParaRPr lang="en-US" altLang="ru-RU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  <a:p>
            <a:pPr algn="ctr"/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Этот</a:t>
            </a:r>
            <a:r>
              <a:rPr lang="en-US" altLang="ru-RU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 </a:t>
            </a:r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день</a:t>
            </a:r>
            <a:r>
              <a:rPr lang="en-US" altLang="ru-RU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 </a:t>
            </a:r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мы</a:t>
            </a:r>
            <a:r>
              <a:rPr lang="en-US" altLang="ru-RU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 </a:t>
            </a:r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приближали</a:t>
            </a:r>
            <a:r>
              <a:rPr lang="en-US" altLang="ru-RU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, </a:t>
            </a:r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как</a:t>
            </a:r>
            <a:r>
              <a:rPr lang="en-US" altLang="ru-RU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 </a:t>
            </a:r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могли</a:t>
            </a:r>
            <a:r>
              <a:rPr lang="en-US" altLang="ru-RU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.</a:t>
            </a:r>
            <a:endParaRPr lang="en-US" altLang="ru-RU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  <a:p>
            <a:pPr algn="ctr"/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Этот</a:t>
            </a:r>
            <a:r>
              <a:rPr lang="en-US" altLang="ru-RU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 </a:t>
            </a:r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День</a:t>
            </a:r>
            <a:r>
              <a:rPr lang="en-US" altLang="ru-RU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 </a:t>
            </a:r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Победы</a:t>
            </a:r>
            <a:endParaRPr lang="en-US" altLang="en-US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  <a:p>
            <a:pPr algn="ctr"/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Порохом</a:t>
            </a:r>
            <a:r>
              <a:rPr lang="en-US" altLang="ru-RU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 </a:t>
            </a:r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пропах</a:t>
            </a:r>
            <a:r>
              <a:rPr lang="en-US" altLang="ru-RU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.</a:t>
            </a:r>
            <a:endParaRPr lang="en-US" altLang="ru-RU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  <a:p>
            <a:pPr algn="ctr"/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Это</a:t>
            </a:r>
            <a:r>
              <a:rPr lang="en-US" altLang="ru-RU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 </a:t>
            </a:r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праздник</a:t>
            </a:r>
            <a:endParaRPr lang="en-US" altLang="en-US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  <a:p>
            <a:pPr algn="ctr"/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С</a:t>
            </a:r>
            <a:r>
              <a:rPr lang="en-US" altLang="ru-RU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 </a:t>
            </a:r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сединою</a:t>
            </a:r>
            <a:r>
              <a:rPr lang="en-US" altLang="ru-RU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 </a:t>
            </a:r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на</a:t>
            </a:r>
            <a:r>
              <a:rPr lang="en-US" altLang="ru-RU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 </a:t>
            </a:r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висках</a:t>
            </a:r>
            <a:r>
              <a:rPr lang="en-US" altLang="ru-RU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.</a:t>
            </a:r>
            <a:endParaRPr lang="en-US" altLang="ru-RU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  <a:p>
            <a:pPr algn="ctr"/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Это</a:t>
            </a:r>
            <a:r>
              <a:rPr lang="en-US" altLang="ru-RU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 </a:t>
            </a:r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радость</a:t>
            </a:r>
            <a:endParaRPr lang="en-US" altLang="en-US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  <a:p>
            <a:pPr algn="ctr"/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Со</a:t>
            </a:r>
            <a:r>
              <a:rPr lang="en-US" altLang="ru-RU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 </a:t>
            </a:r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слезами</a:t>
            </a:r>
            <a:r>
              <a:rPr lang="en-US" altLang="ru-RU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 </a:t>
            </a:r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на</a:t>
            </a:r>
            <a:r>
              <a:rPr lang="en-US" altLang="ru-RU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 </a:t>
            </a:r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глазах</a:t>
            </a:r>
            <a:r>
              <a:rPr lang="en-US" altLang="ru-RU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.</a:t>
            </a:r>
            <a:endParaRPr lang="en-US" altLang="ru-RU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  <a:p>
            <a:pPr algn="ctr"/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День</a:t>
            </a:r>
            <a:r>
              <a:rPr lang="en-US" altLang="ru-RU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 </a:t>
            </a:r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Победы</a:t>
            </a:r>
            <a:r>
              <a:rPr lang="en-US" altLang="ru-RU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! </a:t>
            </a:r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День</a:t>
            </a:r>
            <a:r>
              <a:rPr lang="en-US" altLang="ru-RU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 </a:t>
            </a:r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Победы</a:t>
            </a:r>
            <a:r>
              <a:rPr lang="en-US" altLang="ru-RU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! </a:t>
            </a:r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День</a:t>
            </a:r>
            <a:r>
              <a:rPr lang="en-US" altLang="ru-RU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 </a:t>
            </a:r>
            <a:r>
              <a:rPr lang="en-US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Победы</a:t>
            </a:r>
            <a:r>
              <a:rPr lang="en-US" altLang="ru-RU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!</a:t>
            </a:r>
            <a:endParaRPr lang="en-US" altLang="ru-RU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  <a:p>
            <a:pPr algn="ctr"/>
            <a:endParaRPr lang="en-US" altLang="ru-RU"/>
          </a:p>
          <a:p>
            <a:endParaRPr lang="en-US" altLang="ru-RU"/>
          </a:p>
          <a:p>
            <a:endParaRPr lang="en-US" altLang="ru-RU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6920" y="1497330"/>
            <a:ext cx="3107690" cy="99060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5590" y="2572385"/>
            <a:ext cx="1868170" cy="1712595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1705" y="4662170"/>
            <a:ext cx="1652905" cy="1887855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1070" y="2889885"/>
            <a:ext cx="1653540" cy="1772285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9155" y="4369435"/>
            <a:ext cx="2622550" cy="2267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341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Традиции в семье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ru-RU" altLang="en-US"/>
              <a:t>-Смотреть парад</a:t>
            </a:r>
            <a:endParaRPr lang="ru-RU" altLang="en-US"/>
          </a:p>
          <a:p>
            <a:r>
              <a:rPr lang="ru-RU" altLang="en-US"/>
              <a:t>-Акция «Бессмертный полк»</a:t>
            </a:r>
            <a:endParaRPr lang="ru-RU" altLang="en-US"/>
          </a:p>
          <a:p>
            <a:r>
              <a:rPr lang="ru-RU" altLang="en-US"/>
              <a:t>-Георгиевская лента</a:t>
            </a:r>
            <a:endParaRPr lang="ru-RU" altLang="en-US"/>
          </a:p>
          <a:p>
            <a:r>
              <a:rPr lang="ru-RU" altLang="en-US"/>
              <a:t>-Семейный обед</a:t>
            </a:r>
            <a:endParaRPr lang="ru-RU" altLang="en-US"/>
          </a:p>
          <a:p>
            <a:r>
              <a:rPr lang="ru-RU" altLang="en-US"/>
              <a:t>- Фильмы и песни о войне</a:t>
            </a:r>
            <a:endParaRPr lang="ru-RU" altLang="en-US"/>
          </a:p>
          <a:p>
            <a:r>
              <a:rPr lang="ru-RU" altLang="en-US"/>
              <a:t>-Семейные фотоальбомы,</a:t>
            </a:r>
            <a:endParaRPr lang="ru-RU" altLang="en-US"/>
          </a:p>
          <a:p>
            <a:r>
              <a:rPr lang="ru-RU" altLang="en-US"/>
              <a:t>письма,ордена</a:t>
            </a:r>
            <a:endParaRPr lang="ru-RU" altLang="en-US"/>
          </a:p>
          <a:p>
            <a:r>
              <a:rPr lang="ru-RU" altLang="en-US"/>
              <a:t>-Салют</a:t>
            </a:r>
            <a:endParaRPr lang="ru-RU" altLang="en-US"/>
          </a:p>
        </p:txBody>
      </p:sp>
      <p:pic>
        <p:nvPicPr>
          <p:cNvPr id="6" name="Изображение 6" descr="IMG_2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81550" y="1662430"/>
            <a:ext cx="3945890" cy="23514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3185" y="4451350"/>
            <a:ext cx="2369185" cy="2205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Салют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157480" y="1600200"/>
            <a:ext cx="4574540" cy="5121275"/>
          </a:xfrm>
        </p:spPr>
        <p:txBody>
          <a:bodyPr>
            <a:normAutofit lnSpcReduction="20000"/>
          </a:bodyPr>
          <a:p>
            <a:endParaRPr lang="ru-RU" altLang="en-US"/>
          </a:p>
          <a:p>
            <a:r>
              <a:rPr lang="ru-RU" altLang="en-US"/>
              <a:t>Первый: </a:t>
            </a:r>
            <a:r>
              <a:rPr lang="en-US" altLang="ru-RU"/>
              <a:t>5 </a:t>
            </a:r>
            <a:r>
              <a:rPr lang="en-US" altLang="en-US"/>
              <a:t>августа</a:t>
            </a:r>
            <a:r>
              <a:rPr lang="en-US" altLang="ru-RU"/>
              <a:t> 1943 </a:t>
            </a:r>
            <a:r>
              <a:rPr lang="en-US" altLang="en-US"/>
              <a:t>года</a:t>
            </a:r>
            <a:r>
              <a:rPr lang="ru-RU" altLang="en-US"/>
              <a:t> -освобождение Орла и Белгорода</a:t>
            </a:r>
            <a:endParaRPr lang="ru-RU" altLang="en-US"/>
          </a:p>
          <a:p>
            <a:r>
              <a:rPr lang="en-US" altLang="ru-RU"/>
              <a:t>9 </a:t>
            </a:r>
            <a:r>
              <a:rPr lang="en-US" altLang="en-US"/>
              <a:t>мая</a:t>
            </a:r>
            <a:r>
              <a:rPr lang="en-US" altLang="ru-RU"/>
              <a:t> 1945 </a:t>
            </a:r>
            <a:r>
              <a:rPr lang="ru-RU" altLang="en-US"/>
              <a:t>- </a:t>
            </a:r>
            <a:r>
              <a:rPr lang="en-US" altLang="en-US"/>
              <a:t>побед</a:t>
            </a:r>
            <a:r>
              <a:rPr lang="ru-RU" altLang="en-US"/>
              <a:t>а</a:t>
            </a:r>
            <a:r>
              <a:rPr lang="en-US" altLang="ru-RU"/>
              <a:t> </a:t>
            </a:r>
            <a:r>
              <a:rPr lang="en-US" altLang="en-US"/>
              <a:t>над</a:t>
            </a:r>
            <a:r>
              <a:rPr lang="en-US" altLang="ru-RU"/>
              <a:t> </a:t>
            </a:r>
            <a:r>
              <a:rPr lang="en-US" altLang="en-US"/>
              <a:t>Германией</a:t>
            </a:r>
            <a:r>
              <a:rPr lang="ru-RU" altLang="en-US"/>
              <a:t>.</a:t>
            </a:r>
            <a:r>
              <a:rPr lang="en-US" altLang="ru-RU"/>
              <a:t> </a:t>
            </a:r>
            <a:r>
              <a:rPr lang="ru-RU" altLang="en-US"/>
              <a:t>В</a:t>
            </a:r>
            <a:r>
              <a:rPr lang="en-US" altLang="ru-RU"/>
              <a:t> </a:t>
            </a:r>
            <a:r>
              <a:rPr lang="en-US" altLang="en-US"/>
              <a:t>Москве</a:t>
            </a:r>
            <a:r>
              <a:rPr lang="en-US" altLang="ru-RU"/>
              <a:t>  </a:t>
            </a:r>
            <a:r>
              <a:rPr lang="en-US" altLang="en-US"/>
              <a:t>салют</a:t>
            </a:r>
            <a:r>
              <a:rPr lang="en-US" altLang="ru-RU"/>
              <a:t>  30 </a:t>
            </a:r>
            <a:r>
              <a:rPr lang="ru-RU" altLang="en-US"/>
              <a:t>раз, 1000 машин</a:t>
            </a:r>
            <a:endParaRPr lang="ru-RU" altLang="en-US"/>
          </a:p>
          <a:p>
            <a:r>
              <a:rPr lang="ru-RU" altLang="en-US"/>
              <a:t>(артиллерия)</a:t>
            </a:r>
            <a:endParaRPr lang="ru-RU" altLang="en-US"/>
          </a:p>
          <a:p>
            <a:endParaRPr lang="ru-RU" altLang="en-US"/>
          </a:p>
          <a:p>
            <a:r>
              <a:rPr lang="ru-RU" altLang="en-US"/>
              <a:t> 22:00 - 22:10</a:t>
            </a:r>
            <a:endParaRPr lang="ru-RU" altLang="en-US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32020" y="4297045"/>
            <a:ext cx="4256405" cy="242443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rcRect t="1401"/>
          <a:stretch>
            <a:fillRect/>
          </a:stretch>
        </p:blipFill>
        <p:spPr>
          <a:xfrm>
            <a:off x="4764405" y="1675130"/>
            <a:ext cx="4224655" cy="2600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Короткометражки</a:t>
            </a:r>
            <a:br>
              <a:rPr lang="ru-RU" altLang="en-US"/>
            </a:br>
            <a:r>
              <a:rPr lang="ru-RU" altLang="en-US"/>
              <a:t>о войне</a:t>
            </a:r>
            <a:endParaRPr lang="ru-RU" altLang="en-US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7480" y="1497330"/>
            <a:ext cx="4049395" cy="279527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670" y="3642995"/>
            <a:ext cx="4091305" cy="3119755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4843780" y="2935605"/>
            <a:ext cx="410019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ru-RU"/>
              <a:t>https://youtu.be/V5Rvo3qxXS4?si=CxM8MRNtN4ksmfO4</a:t>
            </a:r>
            <a:endParaRPr lang="ru-RU" altLang="en-US"/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438785" y="4438650"/>
            <a:ext cx="348678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ru-RU"/>
              <a:t>https://youtu.be/mKvnbVw1P5Y?si=PqTdbchulUQUpSeB</a:t>
            </a:r>
            <a:endParaRPr lang="ru-RU" altLang="en-US"/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1341120" y="5232400"/>
            <a:ext cx="2106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4 минуты</a:t>
            </a:r>
            <a:endParaRPr lang="ru-RU" altLang="en-US"/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4843145" y="1600835"/>
            <a:ext cx="389509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/>
              <a:t>Ресурс</a:t>
            </a:r>
            <a:endParaRPr lang="en-US" altLang="ru-RU"/>
          </a:p>
          <a:p>
            <a:r>
              <a:rPr lang="en-US" altLang="ru-RU"/>
              <a:t>https://www.soyuz.ru/articles/2916</a:t>
            </a:r>
            <a:endParaRPr lang="ru-RU" altLang="en-US"/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5800090" y="2548890"/>
            <a:ext cx="16903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7 минут</a:t>
            </a:r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i="1">
                <a:latin typeface="Arial" panose="020B0604020202020204"/>
                <a:sym typeface="+mn-ea"/>
              </a:rPr>
              <a:t>День Победы</a:t>
            </a:r>
            <a:r>
              <a:rPr lang="ru-RU" i="1">
                <a:latin typeface="Arial" panose="020B0604020202020204"/>
                <a:sym typeface="+mn-ea"/>
              </a:rPr>
              <a:t>		9 МАЯ</a:t>
            </a:r>
            <a:endParaRPr lang="ru-RU" i="1">
              <a:latin typeface="Arial" panose="020B0604020202020204"/>
              <a:sym typeface="+mn-ea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346710" y="1600200"/>
            <a:ext cx="4088765" cy="5121275"/>
          </a:xfrm>
        </p:spPr>
        <p:txBody>
          <a:bodyPr>
            <a:normAutofit/>
          </a:bodyPr>
          <a:p>
            <a:r>
              <a:rPr i="1">
                <a:latin typeface="Arial" panose="020B0604020202020204"/>
                <a:sym typeface="+mn-ea"/>
              </a:rPr>
              <a:t> - </a:t>
            </a:r>
            <a:r>
              <a:rPr lang="en-US" altLang="en-US"/>
              <a:t>один</a:t>
            </a:r>
            <a:r>
              <a:rPr lang="en-US" altLang="ru-RU"/>
              <a:t> </a:t>
            </a:r>
            <a:r>
              <a:rPr lang="en-US" altLang="en-US"/>
              <a:t>из</a:t>
            </a:r>
            <a:r>
              <a:rPr lang="en-US" altLang="ru-RU"/>
              <a:t> </a:t>
            </a:r>
            <a:r>
              <a:rPr lang="en-US" altLang="en-US"/>
              <a:t>самых</a:t>
            </a:r>
            <a:r>
              <a:rPr lang="en-US" altLang="ru-RU"/>
              <a:t> </a:t>
            </a:r>
            <a:r>
              <a:rPr lang="ru-RU" altLang="en-US"/>
              <a:t> </a:t>
            </a:r>
            <a:r>
              <a:rPr lang="en-US" altLang="en-US"/>
              <a:t>значимых</a:t>
            </a:r>
            <a:r>
              <a:rPr lang="en-US" altLang="ru-RU"/>
              <a:t> </a:t>
            </a:r>
            <a:r>
              <a:rPr lang="en-US" altLang="en-US"/>
              <a:t>государственных</a:t>
            </a:r>
            <a:r>
              <a:rPr lang="en-US" altLang="ru-RU"/>
              <a:t> </a:t>
            </a:r>
            <a:r>
              <a:rPr lang="en-US" altLang="en-US"/>
              <a:t>праздников</a:t>
            </a:r>
            <a:r>
              <a:rPr lang="en-US" altLang="ru-RU"/>
              <a:t> </a:t>
            </a:r>
            <a:r>
              <a:rPr lang="en-US" altLang="en-US"/>
              <a:t>России</a:t>
            </a:r>
            <a:endParaRPr lang="en-US" altLang="en-US"/>
          </a:p>
          <a:p>
            <a:r>
              <a:rPr lang="ru-RU" altLang="en-US"/>
              <a:t>- праздник </a:t>
            </a:r>
            <a:r>
              <a:rPr lang="en-US" altLang="en-US"/>
              <a:t>побед</a:t>
            </a:r>
            <a:r>
              <a:rPr lang="ru-RU" altLang="en-US"/>
              <a:t>ы</a:t>
            </a:r>
            <a:r>
              <a:rPr lang="en-US" altLang="ru-RU"/>
              <a:t> </a:t>
            </a:r>
            <a:r>
              <a:rPr lang="en-US" altLang="en-US"/>
              <a:t>в</a:t>
            </a:r>
            <a:r>
              <a:rPr lang="en-US" altLang="ru-RU"/>
              <a:t> </a:t>
            </a:r>
            <a:r>
              <a:rPr lang="en-US" altLang="en-US"/>
              <a:t>Великой</a:t>
            </a:r>
            <a:r>
              <a:rPr lang="en-US" altLang="ru-RU"/>
              <a:t> </a:t>
            </a:r>
            <a:r>
              <a:rPr lang="en-US" altLang="en-US"/>
              <a:t>Отечественной</a:t>
            </a:r>
            <a:r>
              <a:rPr lang="en-US" altLang="ru-RU"/>
              <a:t> </a:t>
            </a:r>
            <a:r>
              <a:rPr lang="en-US" altLang="en-US"/>
              <a:t>войне</a:t>
            </a:r>
            <a:r>
              <a:rPr lang="en-US" altLang="ru-RU"/>
              <a:t>. </a:t>
            </a:r>
            <a:endParaRPr lang="en-US" altLang="ru-RU"/>
          </a:p>
          <a:p>
            <a:r>
              <a:rPr lang="ru-RU" altLang="en-US"/>
              <a:t>- празник объединяет всех людей разного возраста (связь поколений)</a:t>
            </a:r>
            <a:endParaRPr lang="en-US" altLang="ru-RU"/>
          </a:p>
        </p:txBody>
      </p:sp>
      <p:pic>
        <p:nvPicPr>
          <p:cNvPr id="4" name="99741762_free(1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758690" y="2224405"/>
            <a:ext cx="3992880" cy="3026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Краткая история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480" y="1600200"/>
            <a:ext cx="5732145" cy="5121275"/>
          </a:xfrm>
        </p:spPr>
        <p:txBody>
          <a:bodyPr>
            <a:normAutofit fontScale="90000" lnSpcReduction="20000"/>
          </a:bodyPr>
          <a:lstStyle/>
          <a:p>
            <a:pPr algn="l">
              <a:lnSpc>
                <a:spcPct val="122000"/>
              </a:lnSpc>
              <a:spcAft>
                <a:spcPts val="1200"/>
              </a:spcAft>
              <a:defRPr sz="1200">
                <a:solidFill>
                  <a:srgbClr val="212529"/>
                </a:solidFill>
              </a:defRPr>
            </a:pPr>
            <a:r>
              <a:rPr sz="2800">
                <a:solidFill>
                  <a:srgbClr val="212529"/>
                </a:solidFill>
                <a:latin typeface="Arial" panose="020B0604020202020204"/>
                <a:sym typeface="+mn-ea"/>
              </a:rPr>
              <a:t>Великая Отечественная война </a:t>
            </a:r>
            <a:r>
              <a:rPr lang="ru-RU" sz="2800">
                <a:solidFill>
                  <a:srgbClr val="212529"/>
                </a:solidFill>
                <a:latin typeface="Arial" panose="020B0604020202020204"/>
                <a:sym typeface="+mn-ea"/>
              </a:rPr>
              <a:t>-</a:t>
            </a:r>
            <a:r>
              <a:rPr sz="2800">
                <a:solidFill>
                  <a:srgbClr val="212529"/>
                </a:solidFill>
                <a:latin typeface="Arial" panose="020B0604020202020204"/>
                <a:sym typeface="+mn-ea"/>
              </a:rPr>
              <a:t> часть Второй мировой войны, </a:t>
            </a:r>
            <a:r>
              <a:rPr lang="ru-RU" sz="2800">
                <a:solidFill>
                  <a:srgbClr val="212529"/>
                </a:solidFill>
                <a:latin typeface="Arial" panose="020B0604020202020204"/>
                <a:sym typeface="+mn-ea"/>
              </a:rPr>
              <a:t>которая началась</a:t>
            </a:r>
            <a:r>
              <a:rPr sz="2800">
                <a:solidFill>
                  <a:srgbClr val="212529"/>
                </a:solidFill>
                <a:latin typeface="Arial" panose="020B0604020202020204"/>
                <a:sym typeface="+mn-ea"/>
              </a:rPr>
              <a:t> в 1939 году. </a:t>
            </a:r>
            <a:endParaRPr sz="2800">
              <a:solidFill>
                <a:srgbClr val="212529"/>
              </a:solidFill>
              <a:latin typeface="Arial" panose="020B0604020202020204"/>
              <a:sym typeface="+mn-ea"/>
            </a:endParaRPr>
          </a:p>
          <a:p>
            <a:pPr algn="l">
              <a:lnSpc>
                <a:spcPct val="122000"/>
              </a:lnSpc>
              <a:spcAft>
                <a:spcPts val="1200"/>
              </a:spcAft>
              <a:defRPr sz="1200">
                <a:solidFill>
                  <a:srgbClr val="212529"/>
                </a:solidFill>
              </a:defRPr>
            </a:pPr>
            <a:r>
              <a:rPr sz="2800">
                <a:solidFill>
                  <a:srgbClr val="212529"/>
                </a:solidFill>
                <a:latin typeface="Arial" panose="020B0604020202020204"/>
                <a:sym typeface="+mn-ea"/>
              </a:rPr>
              <a:t>Для СССР война началась 22 июня 1941 года с нападения нацистской Германии. Завершилась она победой СССР и союзников в мае 1945 года.</a:t>
            </a:r>
            <a:endParaRPr sz="2800">
              <a:solidFill>
                <a:srgbClr val="212529"/>
              </a:solidFill>
              <a:latin typeface="Arial" panose="020B0604020202020204"/>
            </a:endParaRPr>
          </a:p>
          <a:p>
            <a:pPr algn="l">
              <a:lnSpc>
                <a:spcPct val="122000"/>
              </a:lnSpc>
              <a:spcAft>
                <a:spcPts val="1200"/>
              </a:spcAft>
              <a:defRPr sz="1200">
                <a:solidFill>
                  <a:srgbClr val="212529"/>
                </a:solidFill>
              </a:defRPr>
            </a:pPr>
            <a:r>
              <a:rPr sz="2800">
                <a:solidFill>
                  <a:srgbClr val="212529"/>
                </a:solidFill>
                <a:latin typeface="Arial" panose="020B0604020202020204"/>
                <a:sym typeface="+mn-ea"/>
              </a:rPr>
              <a:t>Война унесла жизни миллионов людей </a:t>
            </a:r>
            <a:r>
              <a:rPr lang="ru-RU" sz="2800">
                <a:solidFill>
                  <a:srgbClr val="212529"/>
                </a:solidFill>
                <a:latin typeface="Arial" panose="020B0604020202020204"/>
                <a:sym typeface="+mn-ea"/>
              </a:rPr>
              <a:t>оставила глубокий след в</a:t>
            </a:r>
            <a:r>
              <a:rPr sz="2800">
                <a:solidFill>
                  <a:srgbClr val="212529"/>
                </a:solidFill>
                <a:latin typeface="Arial" panose="020B0604020202020204"/>
                <a:sym typeface="+mn-ea"/>
              </a:rPr>
              <a:t> истории и культуре России.</a:t>
            </a:r>
            <a:endParaRPr sz="2800">
              <a:solidFill>
                <a:srgbClr val="212529"/>
              </a:solidFill>
              <a:latin typeface="Arial" panose="020B0604020202020204"/>
            </a:endParaRPr>
          </a:p>
          <a:p>
            <a:endParaRPr lang="ru-RU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51525" y="1657985"/>
            <a:ext cx="3014345" cy="193103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rcRect r="57742"/>
          <a:stretch>
            <a:fillRect/>
          </a:stretch>
        </p:blipFill>
        <p:spPr>
          <a:xfrm>
            <a:off x="7623810" y="4603115"/>
            <a:ext cx="1317625" cy="2118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Замещающее содержимое 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47345" y="332105"/>
            <a:ext cx="8632190" cy="5607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8595" y="400050"/>
            <a:ext cx="4369435" cy="601027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065" y="400050"/>
            <a:ext cx="4258945" cy="6010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254635" y="2092325"/>
            <a:ext cx="4572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ru-RU"/>
              <a:t>https://vk.com/wall-215543220_2467</a:t>
            </a:r>
            <a:endParaRPr lang="ru-RU" altLang="en-US"/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756285" y="298450"/>
            <a:ext cx="824674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Интерактивная карта от проекта</a:t>
            </a:r>
            <a:endParaRPr lang="ru-RU" sz="40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sym typeface="+mn-ea"/>
            </a:endParaRPr>
          </a:p>
          <a:p>
            <a:pPr marL="2286000" lvl="5" indent="457200"/>
            <a:r>
              <a:rPr lang="ru-RU" altLang="en-US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Победители</a:t>
            </a:r>
            <a:endParaRPr lang="ru-RU" altLang="en-US" sz="40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sym typeface="+mn-ea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434340" y="2740025"/>
            <a:ext cx="3805555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/>
            <a:r>
              <a:rPr sz="1600" b="0" i="0">
                <a:solidFill>
                  <a:srgbClr val="000000"/>
                </a:solidFill>
                <a:latin typeface="-apple-system"/>
                <a:ea typeface="-apple-system"/>
              </a:rPr>
              <a:t>Проект «Победители» </a:t>
            </a:r>
            <a:r>
              <a:rPr sz="1600" b="0" i="0">
                <a:latin typeface="-apple-system"/>
                <a:ea typeface="-apple-system"/>
                <a:hlinkClick r:id="rId1"/>
              </a:rPr>
              <a:t>www.pobediteli.ru</a:t>
            </a:r>
            <a:r>
              <a:rPr sz="1600" b="0" i="0">
                <a:solidFill>
                  <a:srgbClr val="000000"/>
                </a:solidFill>
                <a:latin typeface="-apple-system"/>
                <a:ea typeface="-apple-system"/>
              </a:rPr>
              <a:t> был создан к 60-летию Победы.</a:t>
            </a:r>
            <a:endParaRPr sz="1600" b="0" i="0">
              <a:solidFill>
                <a:srgbClr val="000000"/>
              </a:solidFill>
              <a:latin typeface="-apple-system"/>
              <a:ea typeface="-apple-system"/>
            </a:endParaRPr>
          </a:p>
        </p:txBody>
      </p:sp>
      <p:pic>
        <p:nvPicPr>
          <p:cNvPr id="5" name="Интерактивная-карта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0595" y="1865630"/>
            <a:ext cx="3931285" cy="3127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Традиции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480" y="1600200"/>
            <a:ext cx="4495165" cy="5121275"/>
          </a:xfrm>
        </p:spPr>
        <p:txBody>
          <a:bodyPr>
            <a:normAutofit fontScale="50000"/>
          </a:bodyPr>
          <a:lstStyle/>
          <a:p>
            <a:pPr algn="l">
              <a:lnSpc>
                <a:spcPct val="122000"/>
              </a:lnSpc>
              <a:spcAft>
                <a:spcPts val="1200"/>
              </a:spcAft>
              <a:defRPr sz="1200">
                <a:solidFill>
                  <a:srgbClr val="212529"/>
                </a:solidFill>
              </a:defRPr>
            </a:pPr>
            <a:r>
              <a:rPr sz="2800">
                <a:latin typeface="Arial" panose="020B0604020202020204"/>
                <a:sym typeface="+mn-ea"/>
              </a:rPr>
              <a:t>Военные парады - центральное событие Дня Победы</a:t>
            </a:r>
            <a:r>
              <a:rPr lang="ru-RU" sz="2800">
                <a:latin typeface="Arial" panose="020B0604020202020204"/>
                <a:sym typeface="+mn-ea"/>
              </a:rPr>
              <a:t> </a:t>
            </a:r>
            <a:endParaRPr lang="ru-RU" sz="2800">
              <a:latin typeface="Arial" panose="020B0604020202020204"/>
              <a:sym typeface="+mn-ea"/>
            </a:endParaRPr>
          </a:p>
          <a:p>
            <a:pPr algn="ctr">
              <a:lnSpc>
                <a:spcPct val="122000"/>
              </a:lnSpc>
              <a:spcAft>
                <a:spcPts val="1200"/>
              </a:spcAft>
              <a:defRPr sz="1200">
                <a:solidFill>
                  <a:srgbClr val="212529"/>
                </a:solidFill>
              </a:defRPr>
            </a:pPr>
            <a:r>
              <a:rPr lang="ru-RU" sz="2800">
                <a:latin typeface="Arial" panose="020B0604020202020204"/>
                <a:sym typeface="+mn-ea"/>
              </a:rPr>
              <a:t>Парад на Красной площади</a:t>
            </a:r>
            <a:endParaRPr lang="ru-RU" sz="2800">
              <a:latin typeface="Arial" panose="020B0604020202020204"/>
              <a:sym typeface="+mn-ea"/>
            </a:endParaRPr>
          </a:p>
          <a:p>
            <a:pPr algn="l">
              <a:lnSpc>
                <a:spcPct val="122000"/>
              </a:lnSpc>
              <a:spcAft>
                <a:spcPts val="1200"/>
              </a:spcAft>
              <a:defRPr sz="1200">
                <a:solidFill>
                  <a:srgbClr val="212529"/>
                </a:solidFill>
              </a:defRPr>
            </a:pPr>
            <a:r>
              <a:rPr lang="ru-RU" sz="2800">
                <a:latin typeface="Arial" panose="020B0604020202020204"/>
                <a:sym typeface="+mn-ea"/>
              </a:rPr>
              <a:t>7 ноября 1941 отсюда шли на фронт</a:t>
            </a:r>
            <a:endParaRPr lang="ru-RU" sz="2800">
              <a:latin typeface="Arial" panose="020B0604020202020204"/>
              <a:sym typeface="+mn-ea"/>
            </a:endParaRPr>
          </a:p>
          <a:p>
            <a:pPr algn="l">
              <a:lnSpc>
                <a:spcPct val="122000"/>
              </a:lnSpc>
              <a:spcAft>
                <a:spcPts val="1200"/>
              </a:spcAft>
              <a:defRPr sz="1200">
                <a:solidFill>
                  <a:srgbClr val="212529"/>
                </a:solidFill>
              </a:defRPr>
            </a:pPr>
            <a:r>
              <a:rPr lang="ru-RU" sz="2800">
                <a:latin typeface="Arial" panose="020B0604020202020204"/>
                <a:sym typeface="+mn-ea"/>
              </a:rPr>
              <a:t>24 июня 1945 первый парад</a:t>
            </a:r>
            <a:endParaRPr lang="ru-RU" sz="2800">
              <a:latin typeface="Arial" panose="020B0604020202020204"/>
              <a:sym typeface="+mn-ea"/>
            </a:endParaRPr>
          </a:p>
          <a:p>
            <a:pPr algn="l">
              <a:lnSpc>
                <a:spcPct val="122000"/>
              </a:lnSpc>
              <a:spcAft>
                <a:spcPts val="1200"/>
              </a:spcAft>
              <a:defRPr sz="1200">
                <a:solidFill>
                  <a:srgbClr val="212529"/>
                </a:solidFill>
              </a:defRPr>
            </a:pPr>
            <a:r>
              <a:rPr lang="ru-RU" sz="2800">
                <a:latin typeface="Arial" panose="020B0604020202020204"/>
                <a:sym typeface="+mn-ea"/>
              </a:rPr>
              <a:t> 9 мая 1965 второй парад</a:t>
            </a:r>
            <a:endParaRPr lang="ru-RU" sz="2800">
              <a:latin typeface="Arial" panose="020B0604020202020204"/>
              <a:sym typeface="+mn-ea"/>
            </a:endParaRPr>
          </a:p>
          <a:p>
            <a:pPr algn="l">
              <a:lnSpc>
                <a:spcPct val="122000"/>
              </a:lnSpc>
              <a:spcAft>
                <a:spcPts val="1200"/>
              </a:spcAft>
              <a:defRPr sz="1200">
                <a:solidFill>
                  <a:srgbClr val="212529"/>
                </a:solidFill>
              </a:defRPr>
            </a:pPr>
            <a:r>
              <a:rPr lang="ru-RU" sz="2800">
                <a:latin typeface="Arial" panose="020B0604020202020204"/>
                <a:sym typeface="+mn-ea"/>
              </a:rPr>
              <a:t>19 мая 1985 года - закон «</a:t>
            </a:r>
            <a:r>
              <a:rPr lang="en-US" altLang="en-US" sz="2800">
                <a:latin typeface="Arial" panose="020B0604020202020204"/>
                <a:sym typeface="+mn-ea"/>
              </a:rPr>
              <a:t>Об</a:t>
            </a:r>
            <a:r>
              <a:rPr lang="en-US" altLang="ru-RU" sz="2800">
                <a:latin typeface="Arial" panose="020B0604020202020204"/>
                <a:sym typeface="+mn-ea"/>
              </a:rPr>
              <a:t> </a:t>
            </a:r>
            <a:r>
              <a:rPr lang="en-US" altLang="en-US" sz="2800">
                <a:latin typeface="Arial" panose="020B0604020202020204"/>
                <a:sym typeface="+mn-ea"/>
              </a:rPr>
              <a:t>увековечении</a:t>
            </a:r>
            <a:r>
              <a:rPr lang="en-US" altLang="ru-RU" sz="2800">
                <a:latin typeface="Arial" panose="020B0604020202020204"/>
                <a:sym typeface="+mn-ea"/>
              </a:rPr>
              <a:t> </a:t>
            </a:r>
            <a:r>
              <a:rPr lang="en-US" altLang="en-US" sz="2800">
                <a:latin typeface="Arial" panose="020B0604020202020204"/>
                <a:sym typeface="+mn-ea"/>
              </a:rPr>
              <a:t>Победы</a:t>
            </a:r>
            <a:r>
              <a:rPr lang="en-US" altLang="ru-RU" sz="2800">
                <a:latin typeface="Arial" panose="020B0604020202020204"/>
                <a:sym typeface="+mn-ea"/>
              </a:rPr>
              <a:t> </a:t>
            </a:r>
            <a:r>
              <a:rPr lang="en-US" altLang="en-US" sz="2800">
                <a:latin typeface="Arial" panose="020B0604020202020204"/>
                <a:sym typeface="+mn-ea"/>
              </a:rPr>
              <a:t>советского</a:t>
            </a:r>
            <a:r>
              <a:rPr lang="en-US" altLang="ru-RU" sz="2800">
                <a:latin typeface="Arial" panose="020B0604020202020204"/>
                <a:sym typeface="+mn-ea"/>
              </a:rPr>
              <a:t> </a:t>
            </a:r>
            <a:r>
              <a:rPr lang="en-US" altLang="en-US" sz="2800">
                <a:latin typeface="Arial" panose="020B0604020202020204"/>
                <a:sym typeface="+mn-ea"/>
              </a:rPr>
              <a:t>народа</a:t>
            </a:r>
            <a:r>
              <a:rPr lang="en-US" altLang="ru-RU" sz="2800">
                <a:latin typeface="Arial" panose="020B0604020202020204"/>
                <a:sym typeface="+mn-ea"/>
              </a:rPr>
              <a:t> </a:t>
            </a:r>
            <a:r>
              <a:rPr lang="en-US" altLang="en-US" sz="2800">
                <a:latin typeface="Arial" panose="020B0604020202020204"/>
                <a:sym typeface="+mn-ea"/>
              </a:rPr>
              <a:t>в</a:t>
            </a:r>
            <a:r>
              <a:rPr lang="en-US" altLang="ru-RU" sz="2800">
                <a:latin typeface="Arial" panose="020B0604020202020204"/>
                <a:sym typeface="+mn-ea"/>
              </a:rPr>
              <a:t> </a:t>
            </a:r>
            <a:r>
              <a:rPr lang="en-US" altLang="en-US" sz="2800">
                <a:latin typeface="Arial" panose="020B0604020202020204"/>
                <a:sym typeface="+mn-ea"/>
              </a:rPr>
              <a:t>Великой</a:t>
            </a:r>
            <a:r>
              <a:rPr lang="en-US" altLang="ru-RU" sz="2800">
                <a:latin typeface="Arial" panose="020B0604020202020204"/>
                <a:sym typeface="+mn-ea"/>
              </a:rPr>
              <a:t> </a:t>
            </a:r>
            <a:r>
              <a:rPr lang="en-US" altLang="en-US" sz="2800">
                <a:latin typeface="Arial" panose="020B0604020202020204"/>
                <a:sym typeface="+mn-ea"/>
              </a:rPr>
              <a:t>Отечественной</a:t>
            </a:r>
            <a:r>
              <a:rPr lang="en-US" altLang="ru-RU" sz="2800">
                <a:latin typeface="Arial" panose="020B0604020202020204"/>
                <a:sym typeface="+mn-ea"/>
              </a:rPr>
              <a:t> </a:t>
            </a:r>
            <a:r>
              <a:rPr lang="en-US" altLang="en-US" sz="2800">
                <a:latin typeface="Arial" panose="020B0604020202020204"/>
                <a:sym typeface="+mn-ea"/>
              </a:rPr>
              <a:t>войне</a:t>
            </a:r>
            <a:r>
              <a:rPr lang="en-US" altLang="ru-RU" sz="2800">
                <a:latin typeface="Arial" panose="020B0604020202020204"/>
                <a:sym typeface="+mn-ea"/>
              </a:rPr>
              <a:t> 1941-1945 </a:t>
            </a:r>
            <a:r>
              <a:rPr lang="en-US" altLang="en-US" sz="2800">
                <a:latin typeface="Arial" panose="020B0604020202020204"/>
                <a:sym typeface="+mn-ea"/>
              </a:rPr>
              <a:t>годов</a:t>
            </a:r>
            <a:r>
              <a:rPr lang="ru-RU" altLang="en-US" sz="2800">
                <a:latin typeface="Arial" panose="020B0604020202020204"/>
                <a:sym typeface="+mn-ea"/>
              </a:rPr>
              <a:t>»- парады каждый год </a:t>
            </a:r>
            <a:r>
              <a:rPr lang="en-US" altLang="en-US" sz="2800">
                <a:latin typeface="Arial" panose="020B0604020202020204"/>
                <a:sym typeface="+mn-ea"/>
              </a:rPr>
              <a:t>Москве</a:t>
            </a:r>
            <a:r>
              <a:rPr lang="en-US" altLang="ru-RU" sz="2800">
                <a:latin typeface="Arial" panose="020B0604020202020204"/>
                <a:sym typeface="+mn-ea"/>
              </a:rPr>
              <a:t>, </a:t>
            </a:r>
            <a:r>
              <a:rPr lang="en-US" altLang="en-US" sz="2800">
                <a:latin typeface="Arial" panose="020B0604020202020204"/>
                <a:sym typeface="+mn-ea"/>
              </a:rPr>
              <a:t>городах</a:t>
            </a:r>
            <a:r>
              <a:rPr lang="en-US" altLang="ru-RU" sz="2800">
                <a:latin typeface="Arial" panose="020B0604020202020204"/>
                <a:sym typeface="+mn-ea"/>
              </a:rPr>
              <a:t>-</a:t>
            </a:r>
            <a:r>
              <a:rPr lang="en-US" altLang="en-US" sz="2800">
                <a:latin typeface="Arial" panose="020B0604020202020204"/>
                <a:sym typeface="+mn-ea"/>
              </a:rPr>
              <a:t>героях</a:t>
            </a:r>
            <a:r>
              <a:rPr lang="en-US" altLang="ru-RU" sz="2800">
                <a:latin typeface="Arial" panose="020B0604020202020204"/>
                <a:sym typeface="+mn-ea"/>
              </a:rPr>
              <a:t>, </a:t>
            </a:r>
            <a:r>
              <a:rPr lang="en-US" altLang="en-US" sz="2800">
                <a:latin typeface="Arial" panose="020B0604020202020204"/>
                <a:sym typeface="+mn-ea"/>
              </a:rPr>
              <a:t>а</a:t>
            </a:r>
            <a:r>
              <a:rPr lang="en-US" altLang="ru-RU" sz="2800">
                <a:latin typeface="Arial" panose="020B0604020202020204"/>
                <a:sym typeface="+mn-ea"/>
              </a:rPr>
              <a:t> </a:t>
            </a:r>
            <a:r>
              <a:rPr lang="en-US" altLang="en-US" sz="2800">
                <a:latin typeface="Arial" panose="020B0604020202020204"/>
                <a:sym typeface="+mn-ea"/>
              </a:rPr>
              <a:t>также</a:t>
            </a:r>
            <a:r>
              <a:rPr lang="en-US" altLang="ru-RU" sz="2800">
                <a:latin typeface="Arial" panose="020B0604020202020204"/>
                <a:sym typeface="+mn-ea"/>
              </a:rPr>
              <a:t> </a:t>
            </a:r>
            <a:r>
              <a:rPr lang="en-US" altLang="en-US" sz="2800">
                <a:latin typeface="Arial" panose="020B0604020202020204"/>
                <a:sym typeface="+mn-ea"/>
              </a:rPr>
              <a:t>городах</a:t>
            </a:r>
            <a:r>
              <a:rPr lang="en-US" altLang="ru-RU" sz="2800">
                <a:latin typeface="Arial" panose="020B0604020202020204"/>
                <a:sym typeface="+mn-ea"/>
              </a:rPr>
              <a:t>, </a:t>
            </a:r>
            <a:r>
              <a:rPr lang="en-US" altLang="en-US" sz="2800">
                <a:latin typeface="Arial" panose="020B0604020202020204"/>
                <a:sym typeface="+mn-ea"/>
              </a:rPr>
              <a:t>где</a:t>
            </a:r>
            <a:r>
              <a:rPr lang="en-US" altLang="ru-RU" sz="2800">
                <a:latin typeface="Arial" panose="020B0604020202020204"/>
                <a:sym typeface="+mn-ea"/>
              </a:rPr>
              <a:t> </a:t>
            </a:r>
            <a:r>
              <a:rPr lang="en-US" altLang="en-US" sz="2800">
                <a:latin typeface="Arial" panose="020B0604020202020204"/>
                <a:sym typeface="+mn-ea"/>
              </a:rPr>
              <a:t>дислоцированы</a:t>
            </a:r>
            <a:r>
              <a:rPr lang="en-US" altLang="ru-RU" sz="2800">
                <a:latin typeface="Arial" panose="020B0604020202020204"/>
                <a:sym typeface="+mn-ea"/>
              </a:rPr>
              <a:t> </a:t>
            </a:r>
            <a:r>
              <a:rPr lang="en-US" altLang="en-US" sz="2800">
                <a:latin typeface="Arial" panose="020B0604020202020204"/>
                <a:sym typeface="+mn-ea"/>
              </a:rPr>
              <a:t>штабы</a:t>
            </a:r>
            <a:r>
              <a:rPr lang="en-US" altLang="ru-RU" sz="2800">
                <a:latin typeface="Arial" panose="020B0604020202020204"/>
                <a:sym typeface="+mn-ea"/>
              </a:rPr>
              <a:t> </a:t>
            </a:r>
            <a:r>
              <a:rPr lang="en-US" altLang="en-US" sz="2800">
                <a:latin typeface="Arial" panose="020B0604020202020204"/>
                <a:sym typeface="+mn-ea"/>
              </a:rPr>
              <a:t>военных</a:t>
            </a:r>
            <a:r>
              <a:rPr lang="en-US" altLang="ru-RU" sz="2800">
                <a:latin typeface="Arial" panose="020B0604020202020204"/>
                <a:sym typeface="+mn-ea"/>
              </a:rPr>
              <a:t> </a:t>
            </a:r>
            <a:r>
              <a:rPr lang="en-US" altLang="en-US" sz="2800">
                <a:latin typeface="Arial" panose="020B0604020202020204"/>
                <a:sym typeface="+mn-ea"/>
              </a:rPr>
              <a:t>округов</a:t>
            </a:r>
            <a:r>
              <a:rPr lang="en-US" altLang="ru-RU" sz="2800">
                <a:latin typeface="Arial" panose="020B0604020202020204"/>
                <a:sym typeface="+mn-ea"/>
              </a:rPr>
              <a:t>, </a:t>
            </a:r>
            <a:r>
              <a:rPr lang="en-US" altLang="en-US" sz="2800">
                <a:latin typeface="Arial" panose="020B0604020202020204"/>
                <a:sym typeface="+mn-ea"/>
              </a:rPr>
              <a:t>флотов</a:t>
            </a:r>
            <a:r>
              <a:rPr lang="en-US" altLang="ru-RU" sz="2800">
                <a:latin typeface="Arial" panose="020B0604020202020204"/>
                <a:sym typeface="+mn-ea"/>
              </a:rPr>
              <a:t>, </a:t>
            </a:r>
            <a:r>
              <a:rPr lang="en-US" altLang="en-US" sz="2800">
                <a:latin typeface="Arial" panose="020B0604020202020204"/>
                <a:sym typeface="+mn-ea"/>
              </a:rPr>
              <a:t>общевойсковых</a:t>
            </a:r>
            <a:r>
              <a:rPr lang="en-US" altLang="ru-RU" sz="2800">
                <a:latin typeface="Arial" panose="020B0604020202020204"/>
                <a:sym typeface="+mn-ea"/>
              </a:rPr>
              <a:t> </a:t>
            </a:r>
            <a:r>
              <a:rPr lang="en-US" altLang="en-US" sz="2800">
                <a:latin typeface="Arial" panose="020B0604020202020204"/>
                <a:sym typeface="+mn-ea"/>
              </a:rPr>
              <a:t>армий</a:t>
            </a:r>
            <a:r>
              <a:rPr lang="en-US" altLang="ru-RU" sz="2800">
                <a:latin typeface="Arial" panose="020B0604020202020204"/>
                <a:sym typeface="+mn-ea"/>
              </a:rPr>
              <a:t> </a:t>
            </a:r>
            <a:r>
              <a:rPr lang="en-US" altLang="en-US" sz="2800">
                <a:latin typeface="Arial" panose="020B0604020202020204"/>
                <a:sym typeface="+mn-ea"/>
              </a:rPr>
              <a:t>и</a:t>
            </a:r>
            <a:r>
              <a:rPr lang="en-US" altLang="ru-RU" sz="2800">
                <a:latin typeface="Arial" panose="020B0604020202020204"/>
                <a:sym typeface="+mn-ea"/>
              </a:rPr>
              <a:t> </a:t>
            </a:r>
            <a:r>
              <a:rPr lang="en-US" altLang="en-US" sz="2800">
                <a:latin typeface="Arial" panose="020B0604020202020204"/>
                <a:sym typeface="+mn-ea"/>
              </a:rPr>
              <a:t>Каспийской</a:t>
            </a:r>
            <a:r>
              <a:rPr lang="en-US" altLang="ru-RU" sz="2800">
                <a:latin typeface="Arial" panose="020B0604020202020204"/>
                <a:sym typeface="+mn-ea"/>
              </a:rPr>
              <a:t> </a:t>
            </a:r>
            <a:r>
              <a:rPr lang="en-US" altLang="en-US" sz="2800">
                <a:latin typeface="Arial" panose="020B0604020202020204"/>
                <a:sym typeface="+mn-ea"/>
              </a:rPr>
              <a:t>флотилии</a:t>
            </a:r>
            <a:r>
              <a:rPr lang="ru-RU" altLang="en-US" sz="2800">
                <a:latin typeface="Arial" panose="020B0604020202020204"/>
                <a:sym typeface="+mn-ea"/>
              </a:rPr>
              <a:t>.</a:t>
            </a:r>
            <a:endParaRPr lang="ru-RU" altLang="en-US" sz="2800">
              <a:latin typeface="Arial" panose="020B0604020202020204"/>
              <a:sym typeface="+mn-ea"/>
            </a:endParaRPr>
          </a:p>
        </p:txBody>
      </p:sp>
      <p:pic>
        <p:nvPicPr>
          <p:cNvPr id="6" name="Изображение 1" descr="IMG_2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65675" y="3216275"/>
            <a:ext cx="2188210" cy="1731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150" y="4936490"/>
            <a:ext cx="2990850" cy="1921510"/>
          </a:xfrm>
          <a:prstGeom prst="rect">
            <a:avLst/>
          </a:prstGeom>
        </p:spPr>
      </p:pic>
      <p:pic>
        <p:nvPicPr>
          <p:cNvPr id="9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850" y="1497330"/>
            <a:ext cx="2203450" cy="1718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Традиции и </a:t>
            </a:r>
            <a:br>
              <a:rPr lang="ru-RU" altLang="en-US"/>
            </a:br>
            <a:r>
              <a:rPr lang="ru-RU" altLang="en-US"/>
              <a:t>		символы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157480" y="1600200"/>
            <a:ext cx="4749800" cy="5121275"/>
          </a:xfrm>
        </p:spPr>
        <p:txBody>
          <a:bodyPr/>
          <a:p>
            <a:r>
              <a:rPr lang="ru-RU" altLang="en-US"/>
              <a:t>Цветы как символ </a:t>
            </a:r>
            <a:endParaRPr lang="ru-RU" altLang="en-US"/>
          </a:p>
          <a:p>
            <a:r>
              <a:rPr lang="ru-RU" altLang="en-US"/>
              <a:t>радости, памяти и благодарности</a:t>
            </a:r>
            <a:endParaRPr lang="ru-RU" alt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845" y="4002405"/>
            <a:ext cx="4451350" cy="262572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280" y="1687195"/>
            <a:ext cx="4163695" cy="49409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>
                <a:sym typeface="+mn-ea"/>
              </a:rPr>
              <a:t>Традиции и </a:t>
            </a:r>
            <a:br>
              <a:rPr lang="ru-RU" altLang="en-US">
                <a:sym typeface="+mn-ea"/>
              </a:rPr>
            </a:br>
            <a:r>
              <a:rPr lang="ru-RU" altLang="en-US">
                <a:sym typeface="+mn-ea"/>
              </a:rPr>
              <a:t>		символы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480" y="1600200"/>
            <a:ext cx="4414520" cy="5121275"/>
          </a:xfrm>
        </p:spPr>
        <p:txBody>
          <a:bodyPr>
            <a:normAutofit fontScale="90000"/>
          </a:bodyPr>
          <a:lstStyle/>
          <a:p>
            <a:r>
              <a:rPr i="1">
                <a:latin typeface="Arial" panose="020B0604020202020204"/>
                <a:sym typeface="+mn-ea"/>
              </a:rPr>
              <a:t>Георгиевская ленточка - символ памяти и гордости</a:t>
            </a:r>
            <a:r>
              <a:rPr lang="ru-RU" i="1">
                <a:latin typeface="Arial" panose="020B0604020202020204"/>
                <a:sym typeface="+mn-ea"/>
              </a:rPr>
              <a:t>.</a:t>
            </a:r>
            <a:endParaRPr lang="en-US" i="1">
              <a:latin typeface="Arial" panose="020B0604020202020204"/>
              <a:sym typeface="+mn-ea"/>
            </a:endParaRPr>
          </a:p>
          <a:p>
            <a:pPr algn="l">
              <a:lnSpc>
                <a:spcPct val="122000"/>
              </a:lnSpc>
              <a:spcAft>
                <a:spcPts val="1200"/>
              </a:spcAft>
              <a:defRPr sz="1200">
                <a:solidFill>
                  <a:srgbClr val="212529"/>
                </a:solidFill>
              </a:defRPr>
            </a:pPr>
            <a:r>
              <a:rPr lang="en-US" sz="2800">
                <a:solidFill>
                  <a:srgbClr val="212529"/>
                </a:solidFill>
                <a:latin typeface="Arial" panose="020B0604020202020204"/>
                <a:sym typeface="+mn-ea"/>
              </a:rPr>
              <a:t>C</a:t>
            </a:r>
            <a:r>
              <a:rPr sz="2800">
                <a:solidFill>
                  <a:srgbClr val="212529"/>
                </a:solidFill>
                <a:latin typeface="Arial" panose="020B0604020202020204"/>
                <a:sym typeface="+mn-ea"/>
              </a:rPr>
              <a:t>имволизирует память о героях войны. </a:t>
            </a:r>
            <a:endParaRPr sz="2800">
              <a:solidFill>
                <a:srgbClr val="212529"/>
              </a:solidFill>
              <a:latin typeface="Arial" panose="020B0604020202020204"/>
              <a:sym typeface="+mn-ea"/>
            </a:endParaRPr>
          </a:p>
          <a:p>
            <a:pPr algn="l">
              <a:lnSpc>
                <a:spcPct val="122000"/>
              </a:lnSpc>
              <a:spcAft>
                <a:spcPts val="1200"/>
              </a:spcAft>
              <a:defRPr sz="1200">
                <a:solidFill>
                  <a:srgbClr val="212529"/>
                </a:solidFill>
              </a:defRPr>
            </a:pPr>
            <a:r>
              <a:rPr sz="2800">
                <a:solidFill>
                  <a:srgbClr val="212529"/>
                </a:solidFill>
                <a:latin typeface="Arial" panose="020B0604020202020204"/>
                <a:sym typeface="+mn-ea"/>
              </a:rPr>
              <a:t>Ленточк</a:t>
            </a:r>
            <a:r>
              <a:rPr lang="ru-RU" sz="2800">
                <a:solidFill>
                  <a:srgbClr val="212529"/>
                </a:solidFill>
                <a:latin typeface="Arial" panose="020B0604020202020204"/>
                <a:sym typeface="+mn-ea"/>
              </a:rPr>
              <a:t>у</a:t>
            </a:r>
            <a:r>
              <a:rPr sz="2800">
                <a:solidFill>
                  <a:srgbClr val="212529"/>
                </a:solidFill>
                <a:latin typeface="Arial" panose="020B0604020202020204"/>
                <a:sym typeface="+mn-ea"/>
              </a:rPr>
              <a:t> обычно нос</a:t>
            </a:r>
            <a:r>
              <a:rPr lang="ru-RU" sz="2800">
                <a:solidFill>
                  <a:srgbClr val="212529"/>
                </a:solidFill>
                <a:latin typeface="Arial" panose="020B0604020202020204"/>
                <a:sym typeface="+mn-ea"/>
              </a:rPr>
              <a:t>ят</a:t>
            </a:r>
            <a:r>
              <a:rPr sz="2800">
                <a:solidFill>
                  <a:srgbClr val="212529"/>
                </a:solidFill>
                <a:latin typeface="Arial" panose="020B0604020202020204"/>
                <a:sym typeface="+mn-ea"/>
              </a:rPr>
              <a:t> на одежде или прикрепля</a:t>
            </a:r>
            <a:r>
              <a:rPr lang="ru-RU" sz="2800">
                <a:solidFill>
                  <a:srgbClr val="212529"/>
                </a:solidFill>
                <a:latin typeface="Arial" panose="020B0604020202020204"/>
                <a:sym typeface="+mn-ea"/>
              </a:rPr>
              <a:t>ют </a:t>
            </a:r>
            <a:r>
              <a:rPr sz="2800">
                <a:solidFill>
                  <a:srgbClr val="212529"/>
                </a:solidFill>
                <a:latin typeface="Arial" panose="020B0604020202020204"/>
                <a:sym typeface="+mn-ea"/>
              </a:rPr>
              <a:t>к автомобилям в дни празднования.</a:t>
            </a:r>
            <a:endParaRPr sz="2800">
              <a:solidFill>
                <a:srgbClr val="212529"/>
              </a:solidFill>
              <a:latin typeface="Arial" panose="020B0604020202020204"/>
            </a:endParaRPr>
          </a:p>
          <a:p>
            <a:endParaRPr lang="en-US" i="1">
              <a:latin typeface="Arial" panose="020B0604020202020204"/>
              <a:sym typeface="+mn-ea"/>
            </a:endParaRPr>
          </a:p>
        </p:txBody>
      </p:sp>
      <p:pic>
        <p:nvPicPr>
          <p:cNvPr id="7" name="Изображение 6"/>
          <p:cNvPicPr/>
          <p:nvPr/>
        </p:nvPicPr>
        <p:blipFill>
          <a:blip r:embed="rId1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rcRect l="45139"/>
          <a:stretch>
            <a:fillRect/>
          </a:stretch>
        </p:blipFill>
        <p:spPr>
          <a:xfrm rot="18000000">
            <a:off x="5133975" y="1667510"/>
            <a:ext cx="2505075" cy="204597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675" y="4286885"/>
            <a:ext cx="4184015" cy="2353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2875</Words>
  <Application>WPS Presentation</Application>
  <PresentationFormat>Экран (4:3)</PresentationFormat>
  <Paragraphs>130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43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Arial</vt:lpstr>
      <vt:lpstr>Platypi Medium</vt:lpstr>
      <vt:lpstr>Segoe Print</vt:lpstr>
      <vt:lpstr>Platypi Medium</vt:lpstr>
      <vt:lpstr>Platypi Medium</vt:lpstr>
      <vt:lpstr>MingLiU-ExtB</vt:lpstr>
      <vt:lpstr>Comic Sans MS</vt:lpstr>
      <vt:lpstr>Constantia</vt:lpstr>
      <vt:lpstr>DejaVu Sans</vt:lpstr>
      <vt:lpstr>Courier New</vt:lpstr>
      <vt:lpstr>DejaVu Serif</vt:lpstr>
      <vt:lpstr>Franklin Gothic Medium</vt:lpstr>
      <vt:lpstr>Georgia</vt:lpstr>
      <vt:lpstr>Source Serif Pro</vt:lpstr>
      <vt:lpstr>Source Serif Pro</vt:lpstr>
      <vt:lpstr>Source Serif Pro</vt:lpstr>
      <vt:lpstr>Playfair Display</vt:lpstr>
      <vt:lpstr>Playfair Display Black</vt:lpstr>
      <vt:lpstr>-apple-system</vt:lpstr>
      <vt:lpstr>Тема Office</vt:lpstr>
      <vt:lpstr>Шаблон презентации Открытая старинная книга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Краткая история</vt:lpstr>
      <vt:lpstr>PowerPoint 演示文稿</vt:lpstr>
      <vt:lpstr>Краткая история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 Открытая старинная книга</dc:title>
  <dc:creator>Лебедев Сергей Николаевич</dc:creator>
  <cp:keywords>Шаблон презентации</cp:keywords>
  <cp:category>Шаблон презентации</cp:category>
  <cp:lastModifiedBy>ekaterinak2004</cp:lastModifiedBy>
  <cp:revision>40</cp:revision>
  <dcterms:created xsi:type="dcterms:W3CDTF">2018-08-10T10:32:00Z</dcterms:created>
  <dcterms:modified xsi:type="dcterms:W3CDTF">2025-04-28T06:59:48Z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0615BBE1ED7C4BF1982ACC62F16842D7_13</vt:lpwstr>
  </property>
  <property fmtid="{D5CDD505-2E9C-101B-9397-08002B2CF9AE}" pid="3" name="KSOProductBuildVer">
    <vt:lpwstr>1049-12.2.0.20795</vt:lpwstr>
  </property>
</Properties>
</file>