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0" r:id="rId7"/>
    <p:sldId id="281" r:id="rId8"/>
    <p:sldId id="282" r:id="rId9"/>
    <p:sldId id="268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12192000" cy="6858000"/>
  <p:notesSz cx="6858000" cy="9144000"/>
  <p:defaultTextStyle>
    <a:defPPr>
      <a:defRPr lang="ru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205EBB-1476-1551-B1A4-C07CDA5BD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TH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57094E-8109-2590-FBE5-8480D0097A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TH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DFC6C1-7D93-55EE-4A35-0AC509E56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82FBB-F222-F249-AE6E-C19D49001126}" type="datetimeFigureOut">
              <a:rPr lang="ru-TH" smtClean="0"/>
              <a:t>12/09/2025</a:t>
            </a:fld>
            <a:endParaRPr lang="ru-TH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F814E2-8D7A-EDFC-0A57-632BB6C2A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TH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97F2F7-49B7-D15E-F681-A972CFFF9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C935-07BA-B340-91A6-5520B6F5C2E4}" type="slidenum">
              <a:rPr lang="ru-TH" smtClean="0"/>
              <a:t>‹#›</a:t>
            </a:fld>
            <a:endParaRPr lang="ru-TH"/>
          </a:p>
        </p:txBody>
      </p:sp>
    </p:spTree>
    <p:extLst>
      <p:ext uri="{BB962C8B-B14F-4D97-AF65-F5344CB8AC3E}">
        <p14:creationId xmlns:p14="http://schemas.microsoft.com/office/powerpoint/2010/main" val="3084303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19D2D6-CE49-6161-73EA-116CDADBE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TH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FFC268-707E-2C69-2469-0D2CFD6375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TH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F31B0A-4F7C-4C31-71FF-E7D54EEF0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82FBB-F222-F249-AE6E-C19D49001126}" type="datetimeFigureOut">
              <a:rPr lang="ru-TH" smtClean="0"/>
              <a:t>12/09/2025</a:t>
            </a:fld>
            <a:endParaRPr lang="ru-TH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247936-BD57-94AA-94DB-EE74C15B8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TH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CC17D6-539E-558B-5269-8BAE33985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C935-07BA-B340-91A6-5520B6F5C2E4}" type="slidenum">
              <a:rPr lang="ru-TH" smtClean="0"/>
              <a:t>‹#›</a:t>
            </a:fld>
            <a:endParaRPr lang="ru-TH"/>
          </a:p>
        </p:txBody>
      </p:sp>
    </p:spTree>
    <p:extLst>
      <p:ext uri="{BB962C8B-B14F-4D97-AF65-F5344CB8AC3E}">
        <p14:creationId xmlns:p14="http://schemas.microsoft.com/office/powerpoint/2010/main" val="3990664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83E27B-D58F-0EBE-6E9B-BB7066A1FF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TH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768D6F-5941-57D5-9FBB-4203C83792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TH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D1F8DD-FF2B-A2FA-941F-75C6640D3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82FBB-F222-F249-AE6E-C19D49001126}" type="datetimeFigureOut">
              <a:rPr lang="ru-TH" smtClean="0"/>
              <a:t>12/09/2025</a:t>
            </a:fld>
            <a:endParaRPr lang="ru-TH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7C84FF-62C7-4971-B6E4-09F979327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TH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8F1033-6C82-7704-00F4-6F4F5490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C935-07BA-B340-91A6-5520B6F5C2E4}" type="slidenum">
              <a:rPr lang="ru-TH" smtClean="0"/>
              <a:t>‹#›</a:t>
            </a:fld>
            <a:endParaRPr lang="ru-TH"/>
          </a:p>
        </p:txBody>
      </p:sp>
    </p:spTree>
    <p:extLst>
      <p:ext uri="{BB962C8B-B14F-4D97-AF65-F5344CB8AC3E}">
        <p14:creationId xmlns:p14="http://schemas.microsoft.com/office/powerpoint/2010/main" val="3335228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DC3894-C02A-6E53-A982-758E451E8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TH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3D9322-CCFD-D705-4A3A-C1CADD659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TH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DB23CE-AF9D-2060-0C4C-DDB352584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82FBB-F222-F249-AE6E-C19D49001126}" type="datetimeFigureOut">
              <a:rPr lang="ru-TH" smtClean="0"/>
              <a:t>12/09/2025</a:t>
            </a:fld>
            <a:endParaRPr lang="ru-TH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BF838E-8DD8-DA86-9703-37375B86F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TH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4A9E3A-90B0-6B96-BF96-1EDDA09E6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C935-07BA-B340-91A6-5520B6F5C2E4}" type="slidenum">
              <a:rPr lang="ru-TH" smtClean="0"/>
              <a:t>‹#›</a:t>
            </a:fld>
            <a:endParaRPr lang="ru-TH"/>
          </a:p>
        </p:txBody>
      </p:sp>
    </p:spTree>
    <p:extLst>
      <p:ext uri="{BB962C8B-B14F-4D97-AF65-F5344CB8AC3E}">
        <p14:creationId xmlns:p14="http://schemas.microsoft.com/office/powerpoint/2010/main" val="2174638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622E4-70C7-5D51-74FA-3E350E359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TH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9BD3BC-F31D-F0CB-8C76-83C5405B1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89915B-6F95-EFBF-77B5-0E6BD5F89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82FBB-F222-F249-AE6E-C19D49001126}" type="datetimeFigureOut">
              <a:rPr lang="ru-TH" smtClean="0"/>
              <a:t>12/09/2025</a:t>
            </a:fld>
            <a:endParaRPr lang="ru-TH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7AE22D-B146-B965-8898-4DF113142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TH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335A6B-77D4-16B4-EF97-0555EEE42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C935-07BA-B340-91A6-5520B6F5C2E4}" type="slidenum">
              <a:rPr lang="ru-TH" smtClean="0"/>
              <a:t>‹#›</a:t>
            </a:fld>
            <a:endParaRPr lang="ru-TH"/>
          </a:p>
        </p:txBody>
      </p:sp>
    </p:spTree>
    <p:extLst>
      <p:ext uri="{BB962C8B-B14F-4D97-AF65-F5344CB8AC3E}">
        <p14:creationId xmlns:p14="http://schemas.microsoft.com/office/powerpoint/2010/main" val="2906053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7F1537-2C6D-E9A0-5770-C6546A023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TH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BAFFE7-376D-4183-E8CE-6CFE5BD18B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TH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B58499-7DB3-5689-C745-B0B3DDD0D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TH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8EEFA3-4251-8F76-5C93-372AF8493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82FBB-F222-F249-AE6E-C19D49001126}" type="datetimeFigureOut">
              <a:rPr lang="ru-TH" smtClean="0"/>
              <a:t>12/09/2025</a:t>
            </a:fld>
            <a:endParaRPr lang="ru-TH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6879D6-1D96-CA62-4BF3-E2FFF3C05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TH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4AF3E-1C85-E71E-7954-48D9D39B6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C935-07BA-B340-91A6-5520B6F5C2E4}" type="slidenum">
              <a:rPr lang="ru-TH" smtClean="0"/>
              <a:t>‹#›</a:t>
            </a:fld>
            <a:endParaRPr lang="ru-TH"/>
          </a:p>
        </p:txBody>
      </p:sp>
    </p:spTree>
    <p:extLst>
      <p:ext uri="{BB962C8B-B14F-4D97-AF65-F5344CB8AC3E}">
        <p14:creationId xmlns:p14="http://schemas.microsoft.com/office/powerpoint/2010/main" val="2050441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398EEB-1E3C-1ABF-6585-1EBEFA7F5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TH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08FB95-0DA6-C503-0E28-85CBB2BC1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3584B1D-6E0C-0EF3-A74B-F0617DDC8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TH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5BC95DD-A79F-D095-E4CB-3918216BA3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4A4AF14-CCF1-C2B7-D0F3-BD41C3E687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TH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7665970-CC1F-CC97-8ED4-951ABFE18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82FBB-F222-F249-AE6E-C19D49001126}" type="datetimeFigureOut">
              <a:rPr lang="ru-TH" smtClean="0"/>
              <a:t>12/09/2025</a:t>
            </a:fld>
            <a:endParaRPr lang="ru-TH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E855A9-4DA7-E7FD-DECE-A7C5FF8FE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TH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CF7454-D4A0-3C71-4DFD-4B10CDCD1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C935-07BA-B340-91A6-5520B6F5C2E4}" type="slidenum">
              <a:rPr lang="ru-TH" smtClean="0"/>
              <a:t>‹#›</a:t>
            </a:fld>
            <a:endParaRPr lang="ru-TH"/>
          </a:p>
        </p:txBody>
      </p:sp>
    </p:spTree>
    <p:extLst>
      <p:ext uri="{BB962C8B-B14F-4D97-AF65-F5344CB8AC3E}">
        <p14:creationId xmlns:p14="http://schemas.microsoft.com/office/powerpoint/2010/main" val="3748331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7DBDB3-0851-26C5-18C5-4544F6861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TH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B97155-B597-6A40-F6E0-E41BC426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82FBB-F222-F249-AE6E-C19D49001126}" type="datetimeFigureOut">
              <a:rPr lang="ru-TH" smtClean="0"/>
              <a:t>12/09/2025</a:t>
            </a:fld>
            <a:endParaRPr lang="ru-TH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590E81B-DB3F-D1CE-ADA9-C2D022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TH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E6C010-C470-0415-9A12-43ADEBF8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C935-07BA-B340-91A6-5520B6F5C2E4}" type="slidenum">
              <a:rPr lang="ru-TH" smtClean="0"/>
              <a:t>‹#›</a:t>
            </a:fld>
            <a:endParaRPr lang="ru-TH"/>
          </a:p>
        </p:txBody>
      </p:sp>
    </p:spTree>
    <p:extLst>
      <p:ext uri="{BB962C8B-B14F-4D97-AF65-F5344CB8AC3E}">
        <p14:creationId xmlns:p14="http://schemas.microsoft.com/office/powerpoint/2010/main" val="183439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F7D80F0-E83F-5E41-9B27-1185E5FA7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82FBB-F222-F249-AE6E-C19D49001126}" type="datetimeFigureOut">
              <a:rPr lang="ru-TH" smtClean="0"/>
              <a:t>12/09/2025</a:t>
            </a:fld>
            <a:endParaRPr lang="ru-TH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70A696-75BF-006E-41FD-BD2DB16C2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TH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AF6725-B5F9-9556-CFA9-88B40EE6B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C935-07BA-B340-91A6-5520B6F5C2E4}" type="slidenum">
              <a:rPr lang="ru-TH" smtClean="0"/>
              <a:t>‹#›</a:t>
            </a:fld>
            <a:endParaRPr lang="ru-TH"/>
          </a:p>
        </p:txBody>
      </p:sp>
    </p:spTree>
    <p:extLst>
      <p:ext uri="{BB962C8B-B14F-4D97-AF65-F5344CB8AC3E}">
        <p14:creationId xmlns:p14="http://schemas.microsoft.com/office/powerpoint/2010/main" val="727951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41339C-B2D0-1B63-9654-13FD30031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TH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03AD29-C0F3-29E3-D7A9-24F9AEBCB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TH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B96912-C5EF-2B83-84CB-9F80A3720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510019-7D92-69A6-D6A3-EC0A4156F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82FBB-F222-F249-AE6E-C19D49001126}" type="datetimeFigureOut">
              <a:rPr lang="ru-TH" smtClean="0"/>
              <a:t>12/09/2025</a:t>
            </a:fld>
            <a:endParaRPr lang="ru-TH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A620B4-2AD0-07F9-AF5A-EE7F7D8FD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TH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0D319F-3924-4515-FE30-4A74DE3F3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C935-07BA-B340-91A6-5520B6F5C2E4}" type="slidenum">
              <a:rPr lang="ru-TH" smtClean="0"/>
              <a:t>‹#›</a:t>
            </a:fld>
            <a:endParaRPr lang="ru-TH"/>
          </a:p>
        </p:txBody>
      </p:sp>
    </p:spTree>
    <p:extLst>
      <p:ext uri="{BB962C8B-B14F-4D97-AF65-F5344CB8AC3E}">
        <p14:creationId xmlns:p14="http://schemas.microsoft.com/office/powerpoint/2010/main" val="3934051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14FEF1-5C77-BA15-026C-816FF16AF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TH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680AD5C-FF7D-C15D-D8A4-C698D01DEC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TH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94A813-1E44-CC9B-17AF-ABDBE9D149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A026EA-11EF-1D04-F182-D1D9F2177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82FBB-F222-F249-AE6E-C19D49001126}" type="datetimeFigureOut">
              <a:rPr lang="ru-TH" smtClean="0"/>
              <a:t>12/09/2025</a:t>
            </a:fld>
            <a:endParaRPr lang="ru-TH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E7C3CC-783C-01CC-E87C-8D27DDF7E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TH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915977-4D41-513F-CFDD-43EFC10C4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C935-07BA-B340-91A6-5520B6F5C2E4}" type="slidenum">
              <a:rPr lang="ru-TH" smtClean="0"/>
              <a:t>‹#›</a:t>
            </a:fld>
            <a:endParaRPr lang="ru-TH"/>
          </a:p>
        </p:txBody>
      </p:sp>
    </p:spTree>
    <p:extLst>
      <p:ext uri="{BB962C8B-B14F-4D97-AF65-F5344CB8AC3E}">
        <p14:creationId xmlns:p14="http://schemas.microsoft.com/office/powerpoint/2010/main" val="3779215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C6DCA1-4B63-5AF6-2543-921769D6C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TH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052F2F-92D4-BC59-9AEE-D14360E1C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TH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FD62BA-999D-BAF6-6915-A56CA458B0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F82FBB-F222-F249-AE6E-C19D49001126}" type="datetimeFigureOut">
              <a:rPr lang="ru-TH" smtClean="0"/>
              <a:t>12/09/2025</a:t>
            </a:fld>
            <a:endParaRPr lang="ru-TH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D05590-017C-831D-23E3-9F330BCC56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TH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B04682-0118-B1B5-CD18-F59132D15B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B1C935-07BA-B340-91A6-5520B6F5C2E4}" type="slidenum">
              <a:rPr lang="ru-TH" smtClean="0"/>
              <a:t>‹#›</a:t>
            </a:fld>
            <a:endParaRPr lang="ru-TH"/>
          </a:p>
        </p:txBody>
      </p:sp>
    </p:spTree>
    <p:extLst>
      <p:ext uri="{BB962C8B-B14F-4D97-AF65-F5344CB8AC3E}">
        <p14:creationId xmlns:p14="http://schemas.microsoft.com/office/powerpoint/2010/main" val="134217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7D55F-1213-43E8-8C1A-1CE6372B34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ru-RU" sz="4000" b="1" kern="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kern="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ГЛАГОЛЫ </a:t>
            </a:r>
            <a:r>
              <a:rPr lang="ru-RU" sz="4000" b="1" i="1" kern="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«ЕСТЬ»</a:t>
            </a:r>
            <a:r>
              <a:rPr lang="ru-RU" sz="4000" b="1" kern="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4000" b="1" i="1" kern="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«КУШАТЬ»</a:t>
            </a:r>
            <a:r>
              <a:rPr lang="ru-RU" sz="4000" b="1" kern="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TH" sz="4000" kern="10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kern="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НАРУШЕНИЕ РЕЧЕВОЙ НОРМЫ ИЛИ ИЗМЕНЕНИЕ?</a:t>
            </a:r>
            <a:br>
              <a:rPr lang="ru-TH" sz="4000" kern="10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TH" sz="400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4ADD91-4783-07BF-93BC-286EE217A6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ru-RU" sz="3900" b="1" kern="10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О. А. Жилина</a:t>
            </a:r>
            <a:endParaRPr lang="ru-TH" sz="3900" kern="100">
              <a:effectLst/>
              <a:latin typeface="Times New Roman"/>
              <a:ea typeface="Times New Roman" panose="02020603050405020304" pitchFamily="18" charset="0"/>
              <a:cs typeface="Times New Roman"/>
            </a:endParaRPr>
          </a:p>
          <a:p>
            <a:endParaRPr lang="ru-TH" sz="1800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300" b="1" kern="10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Профессор кафедры западных языков </a:t>
            </a:r>
            <a:endParaRPr lang="ru-TH" sz="3300" b="1" kern="100">
              <a:effectLst/>
              <a:latin typeface="Times New Roman"/>
              <a:ea typeface="Times New Roman" panose="02020603050405020304" pitchFamily="18" charset="0"/>
              <a:cs typeface="Times New Roman"/>
            </a:endParaRPr>
          </a:p>
          <a:p>
            <a:r>
              <a:rPr lang="ru-RU" sz="3300" b="1" kern="10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Университета </a:t>
            </a:r>
            <a:r>
              <a:rPr lang="ru-RU" sz="3300" b="1" kern="100" err="1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Таммасат</a:t>
            </a:r>
            <a:endParaRPr lang="ru-TH" sz="3300" b="1" kern="100">
              <a:effectLst/>
              <a:latin typeface="Times New Roman"/>
              <a:ea typeface="Times New Roman" panose="02020603050405020304" pitchFamily="18" charset="0"/>
              <a:cs typeface="Times New Roman"/>
            </a:endParaRPr>
          </a:p>
          <a:p>
            <a:r>
              <a:rPr lang="ru-RU" sz="3300" b="1" kern="100">
                <a:effectLst/>
                <a:latin typeface="Times New Roman"/>
                <a:ea typeface="Times New Roman" panose="02020603050405020304" pitchFamily="18" charset="0"/>
                <a:cs typeface="Times New Roman"/>
              </a:rPr>
              <a:t>Бангкок, Таиланд</a:t>
            </a:r>
            <a:endParaRPr lang="ru-TH" sz="3300" b="1" kern="100">
              <a:effectLst/>
              <a:latin typeface="Times New Roman"/>
              <a:ea typeface="Times New Roman" panose="02020603050405020304" pitchFamily="18" charset="0"/>
              <a:cs typeface="Times New Roman"/>
            </a:endParaRPr>
          </a:p>
          <a:p>
            <a:endParaRPr lang="ru-TH"/>
          </a:p>
        </p:txBody>
      </p:sp>
    </p:spTree>
    <p:extLst>
      <p:ext uri="{BB962C8B-B14F-4D97-AF65-F5344CB8AC3E}">
        <p14:creationId xmlns:p14="http://schemas.microsoft.com/office/powerpoint/2010/main" val="3694375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275E45-7C1C-EFC9-A3D6-27E531B55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Толковые словари</a:t>
            </a:r>
            <a:endParaRPr lang="ru-TH" b="1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7128D9-4BEB-B3A5-C349-74BDE98B9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4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 И. Дал</a:t>
            </a:r>
            <a:r>
              <a:rPr lang="ru-RU" sz="24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ь. </a:t>
            </a:r>
            <a:r>
              <a:rPr lang="en-US" sz="24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Словарь живого великорусского языка (1863–1866)</a:t>
            </a:r>
            <a:endParaRPr lang="ru-TH" sz="2400" b="1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Есть, ем, ешь, ест</a:t>
            </a:r>
            <a:r>
              <a:rPr lang="en-US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Кушать, вкушать</a:t>
            </a:r>
            <a:r>
              <a:rPr lang="en-US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питаться, принимать пищу. </a:t>
            </a:r>
            <a:r>
              <a:rPr lang="en-US" i="1" ker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 хлеб, есть суп, есть мясо</a:t>
            </a:r>
            <a:r>
              <a:rPr lang="ru-RU" ker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</a:t>
            </a:r>
            <a:r>
              <a:rPr lang="en-US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ейтральное, общеупотребительное слово. Примечание: формы </a:t>
            </a:r>
            <a:r>
              <a:rPr lang="en-US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кушать, вкушать</a:t>
            </a:r>
            <a:r>
              <a:rPr lang="en-US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более вежливые или церковные.</a:t>
            </a:r>
            <a:endParaRPr lang="ru-TH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Д. Н. Ушаков</a:t>
            </a:r>
            <a:r>
              <a:rPr lang="ru-RU" sz="24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Толковый словарь русского языка (1935–1940)</a:t>
            </a:r>
            <a:endParaRPr lang="ru-TH" sz="2400" b="1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Есть, ем, ешь, ест</a:t>
            </a:r>
            <a:r>
              <a:rPr lang="en-US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Принимать пищу, </a:t>
            </a:r>
            <a:r>
              <a:rPr lang="en-US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кушать</a:t>
            </a:r>
            <a:r>
              <a:rPr lang="en-US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i="1" ker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 суп, есть кашу</a:t>
            </a:r>
            <a:r>
              <a:rPr lang="ru-RU" ker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Стилистика: нейтрально, литературно.</a:t>
            </a:r>
            <a:r>
              <a:rPr lang="en-US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Оттенки</a:t>
            </a:r>
            <a:r>
              <a:rPr lang="ru-RU" ker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синонимов</a:t>
            </a:r>
            <a:r>
              <a:rPr lang="en-US" ker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Кушать</a:t>
            </a:r>
            <a:r>
              <a:rPr lang="en-US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вежливо, разговорно. </a:t>
            </a:r>
            <a:r>
              <a:rPr lang="en-US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Жрать</a:t>
            </a:r>
            <a:r>
              <a:rPr lang="en-US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грубо, просторечно</a:t>
            </a:r>
            <a:r>
              <a:rPr lang="ru-RU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TH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846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6D25D6-31B5-6E5A-676A-132647695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Толковые словари</a:t>
            </a:r>
            <a:endParaRPr lang="ru-TH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41B373-C900-0E78-E123-89462B14B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ru-RU" sz="2400" b="1" ker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С. И. Ожегов</a:t>
            </a:r>
            <a:r>
              <a:rPr lang="ru-RU" sz="24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Словарь русского языка (1949, ред. 1980)</a:t>
            </a:r>
            <a:endParaRPr lang="ru-TH" sz="2400" b="1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  <a:r>
              <a:rPr lang="en-US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принимать пищу, </a:t>
            </a:r>
            <a:r>
              <a:rPr lang="en-US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кушать</a:t>
            </a:r>
            <a:r>
              <a:rPr lang="en-US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i="1" ker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 за столом</a:t>
            </a:r>
            <a:r>
              <a:rPr lang="ru-RU" i="1" ker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i="1" ker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Есть хлеб, овощи, мясо</a:t>
            </a:r>
            <a:r>
              <a:rPr lang="ru-RU" i="1" ker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Синонимы: </a:t>
            </a:r>
            <a:r>
              <a:rPr lang="en-US" i="1" ker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кушать</a:t>
            </a:r>
            <a:r>
              <a:rPr lang="en-US" ker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(вежл.), </a:t>
            </a:r>
            <a:r>
              <a:rPr lang="en-US" i="1" ker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жрать</a:t>
            </a:r>
            <a:r>
              <a:rPr lang="en-US" ker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(грубо).</a:t>
            </a:r>
            <a:r>
              <a:rPr lang="en-US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Стиль: нейтральный, книжно-разговорный.</a:t>
            </a:r>
            <a:endParaRPr lang="ru-TH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С. И. Ожегов и Н. Ю. Шведова</a:t>
            </a:r>
            <a:r>
              <a:rPr lang="ru-RU" sz="24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Толковый словарь русского языка </a:t>
            </a:r>
            <a:r>
              <a:rPr lang="ru-RU" sz="24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(1992)</a:t>
            </a:r>
            <a:endParaRPr lang="ru-TH" sz="2400" b="1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  <a:r>
              <a:rPr lang="ru-RU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несов. 1. кого-что. Принимать пищу, употреблять в пищу. </a:t>
            </a:r>
            <a:r>
              <a:rPr lang="ru-RU" i="1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  <a:r>
              <a:rPr lang="en-US" i="1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хочется. </a:t>
            </a:r>
            <a:r>
              <a:rPr lang="ru-RU" i="1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  <a:r>
              <a:rPr lang="en-US" i="1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удовольствием. Не е</a:t>
            </a:r>
            <a:r>
              <a:rPr lang="ru-RU" i="1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en-US" i="1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мяса.</a:t>
            </a:r>
            <a:r>
              <a:rPr lang="en-US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Нейтральное</a:t>
            </a:r>
            <a:r>
              <a:rPr lang="en-US" ker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книжно-</a:t>
            </a:r>
            <a:r>
              <a:rPr lang="ru-RU" ker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разговорное.</a:t>
            </a:r>
            <a:endParaRPr lang="ru-TH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340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5F195A-9AA2-C76E-CB9C-DB6223D41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Толковые словари</a:t>
            </a:r>
            <a:endParaRPr lang="ru-TH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81CA15-5B44-62D1-F732-D598924A9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ru-RU" sz="24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С. А. </a:t>
            </a:r>
            <a:r>
              <a:rPr lang="en-US" sz="24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Кузнецов</a:t>
            </a:r>
            <a:r>
              <a:rPr lang="ru-RU" sz="24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Большой толковый</a:t>
            </a:r>
            <a:r>
              <a:rPr lang="en-US" sz="24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словарь</a:t>
            </a:r>
            <a:r>
              <a:rPr lang="ru-RU" sz="24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русского языка</a:t>
            </a:r>
            <a:r>
              <a:rPr lang="en-US" sz="24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(20</a:t>
            </a:r>
            <a:r>
              <a:rPr lang="ru-RU" sz="24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24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TH" sz="2400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  <a:r>
              <a:rPr lang="en-US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принимать пищу; </a:t>
            </a:r>
            <a:r>
              <a:rPr lang="en-US" sz="2400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кушать</a:t>
            </a:r>
            <a:r>
              <a:rPr lang="en-US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ker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уже ели?</a:t>
            </a:r>
            <a:r>
              <a:rPr lang="en-US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Стилистика: нейтральное, разговорное и литературное.</a:t>
            </a:r>
            <a:endParaRPr lang="ru-TH" sz="2400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К.С. Горбачевич, А.С. Герд</a:t>
            </a:r>
            <a:r>
              <a:rPr lang="ru-RU" sz="24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Большой академический словарь русского языка. </a:t>
            </a:r>
            <a:r>
              <a:rPr lang="ru-RU" sz="24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(Т. 5 – </a:t>
            </a:r>
            <a:r>
              <a:rPr lang="en-US" sz="24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ru-RU" sz="24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endParaRPr lang="ru-TH" sz="2400" b="1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  <a:r>
              <a:rPr lang="en-US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принимать пищу, питаться. </a:t>
            </a:r>
            <a:r>
              <a:rPr lang="en-US" sz="2400" i="1" ker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 давно не ел</a:t>
            </a:r>
            <a:r>
              <a:rPr lang="ru-RU" sz="2400" ker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Примечание: базовое глагольное значение; служит источником для ряда фразеологизмов (</a:t>
            </a:r>
            <a:r>
              <a:rPr lang="en-US" sz="2400" i="1" ker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 что-то с аппетитом, есть за двоих</a:t>
            </a:r>
            <a:r>
              <a:rPr lang="en-US" sz="2400" ker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т. д.).</a:t>
            </a:r>
            <a:endParaRPr lang="ru-TH" sz="2400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Т. Ф. Ефремова</a:t>
            </a:r>
            <a:r>
              <a:rPr lang="ru-RU" sz="24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Современный толковый</a:t>
            </a:r>
            <a:r>
              <a:rPr lang="en-US" sz="24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словарь</a:t>
            </a:r>
            <a:r>
              <a:rPr lang="ru-RU" sz="24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русского языка (</a:t>
            </a:r>
            <a:r>
              <a:rPr lang="en-US" sz="24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24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r>
              <a:rPr lang="en-US" sz="24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TH" sz="2400" b="1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  <a:r>
              <a:rPr lang="ru-RU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kern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несов</a:t>
            </a:r>
            <a:r>
              <a:rPr lang="ru-RU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kern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перех</a:t>
            </a:r>
            <a:r>
              <a:rPr lang="ru-RU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1) поглощать пищу/ употреблять в пищу, питаться чем-л. </a:t>
            </a:r>
            <a:r>
              <a:rPr lang="ru-RU" sz="2400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Надо есть больше фруктов и овощей</a:t>
            </a:r>
            <a:r>
              <a:rPr lang="ru-RU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ker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Стилистика: нейтральное</a:t>
            </a:r>
            <a:r>
              <a:rPr lang="ru-RU" sz="2400" ker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TH" sz="2400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052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852F60-CE30-DA26-37AD-EEDA25C4D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Толковые словари</a:t>
            </a:r>
            <a:endParaRPr lang="ru-TH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DAE34D-406D-FD59-DC3A-CF446257C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4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 И. Даль</a:t>
            </a:r>
            <a:r>
              <a:rPr lang="ru-RU" sz="24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Толковый словарь живого великорусского языка</a:t>
            </a:r>
            <a:r>
              <a:rPr lang="ru-RU" sz="24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(1863–1866</a:t>
            </a:r>
            <a:r>
              <a:rPr lang="en-US" sz="24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TH" sz="2400" b="1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Кушать</a:t>
            </a:r>
            <a:r>
              <a:rPr lang="en-US" sz="2400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кушивать</a:t>
            </a:r>
            <a:r>
              <a:rPr lang="en-US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что</a:t>
            </a:r>
            <a:r>
              <a:rPr lang="ru-RU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sz="2400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сть</a:t>
            </a:r>
            <a:r>
              <a:rPr lang="en-US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пить</a:t>
            </a:r>
            <a:r>
              <a:rPr lang="ru-RU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</a:t>
            </a:r>
            <a:r>
              <a:rPr lang="en-US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ыражение более вежливое, обедать и ужинать… Приведен</a:t>
            </a:r>
            <a:r>
              <a:rPr lang="ru-RU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множество фразеологических примеров традиционной речи: </a:t>
            </a:r>
            <a:r>
              <a:rPr lang="en-US" sz="2400" i="1" ker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Хлеб‑соль кушай, а хозяина слушай</a:t>
            </a:r>
            <a:r>
              <a:rPr lang="en-US" sz="2400" ker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и прочие</a:t>
            </a:r>
            <a:r>
              <a:rPr lang="ru-RU" sz="2400" ker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ker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lang="ru-TH" sz="2400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Д. Н. Ушаков</a:t>
            </a:r>
            <a:r>
              <a:rPr lang="ru-RU" sz="24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Толковый словарь русского языка </a:t>
            </a:r>
            <a:r>
              <a:rPr lang="ru-RU" sz="24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1935–1940)</a:t>
            </a:r>
            <a:endParaRPr lang="ru-TH" sz="2400" b="1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Кушать</a:t>
            </a:r>
            <a:r>
              <a:rPr lang="en-US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несов. что. </a:t>
            </a:r>
            <a:r>
              <a:rPr lang="en-US" sz="2400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  <a:r>
              <a:rPr lang="en-US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принимать пищу (употребляется в форме повелительного наклонения при вежливом или ласковом приглашении к еде, иногда к питью)</a:t>
            </a:r>
            <a:r>
              <a:rPr lang="ru-RU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Кушайте, гости дорогие</a:t>
            </a:r>
            <a:r>
              <a:rPr lang="ru-RU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Отмечены оттенки подобострастия и исторической просторечности</a:t>
            </a:r>
            <a:r>
              <a:rPr lang="ru-RU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Барыня кушают</a:t>
            </a:r>
            <a:r>
              <a:rPr lang="ru-RU" sz="2400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Они</a:t>
            </a:r>
            <a:r>
              <a:rPr lang="en-US" sz="2400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такого мяса не кушаю</a:t>
            </a:r>
            <a:r>
              <a:rPr lang="ru-RU" sz="2400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2400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TH" sz="2400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023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AE9B06-A8C7-17A1-0296-159B4E44B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Толковые словари</a:t>
            </a:r>
            <a:endParaRPr lang="ru-TH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98E453-D7C1-CB7E-D64A-3B4411705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ru-RU" sz="2400" b="1" ker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С. И. Ожегов. </a:t>
            </a:r>
            <a:r>
              <a:rPr lang="en-US" sz="24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Словарь русского языка (1949, ред. 1980)</a:t>
            </a:r>
            <a:endParaRPr lang="ru-TH" sz="2400" b="1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Кушать</a:t>
            </a:r>
            <a:r>
              <a:rPr lang="en-US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несов., что. </a:t>
            </a:r>
            <a:r>
              <a:rPr lang="en-US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Есть</a:t>
            </a:r>
            <a:r>
              <a:rPr lang="en-US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принимать пищу [употр. </a:t>
            </a:r>
            <a:r>
              <a:rPr lang="ru-RU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en-US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 вежливом приглашении других к еде]. </a:t>
            </a:r>
            <a:r>
              <a:rPr lang="en-US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Кушайте, пожалуйста</a:t>
            </a:r>
            <a:r>
              <a:rPr lang="en-US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II сов. </a:t>
            </a:r>
            <a:r>
              <a:rPr lang="en-US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покушать</a:t>
            </a:r>
            <a:r>
              <a:rPr lang="en-US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скушать</a:t>
            </a:r>
            <a:r>
              <a:rPr lang="en-US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TH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С. И. Ожегов и Н. Ю. Шведова</a:t>
            </a:r>
            <a:r>
              <a:rPr lang="ru-RU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Толковый словарь русского языка </a:t>
            </a:r>
            <a:r>
              <a:rPr lang="ru-RU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(1992)</a:t>
            </a:r>
            <a:endParaRPr lang="ru-TH" sz="24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Кушать</a:t>
            </a:r>
            <a:r>
              <a:rPr lang="ru-RU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несов., что. </a:t>
            </a:r>
            <a:r>
              <a:rPr lang="en-US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Есть</a:t>
            </a:r>
            <a:r>
              <a:rPr lang="en-US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принимать пищу [употр. при вежливом приглашении других к еде]. </a:t>
            </a:r>
            <a:r>
              <a:rPr lang="en-US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Кушайте, пожалуйста</a:t>
            </a:r>
            <a:r>
              <a:rPr lang="en-US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Упомянуты также совершенные формы: </a:t>
            </a:r>
            <a:r>
              <a:rPr lang="en-US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покушать, скушать</a:t>
            </a:r>
            <a:r>
              <a:rPr lang="ru-RU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TH">
                <a:effectLst/>
              </a:rPr>
              <a:t> </a:t>
            </a:r>
            <a:endParaRPr lang="ru-TH"/>
          </a:p>
        </p:txBody>
      </p:sp>
    </p:spTree>
    <p:extLst>
      <p:ext uri="{BB962C8B-B14F-4D97-AF65-F5344CB8AC3E}">
        <p14:creationId xmlns:p14="http://schemas.microsoft.com/office/powerpoint/2010/main" val="92507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8A7EE5-9029-FAC8-82F7-E8427E18A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Толковые словари</a:t>
            </a:r>
            <a:endParaRPr lang="ru-TH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1BAEF4-E417-4E58-51C0-4530DF7AA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ru-RU" sz="2400" b="1" ker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С. А. </a:t>
            </a:r>
            <a:r>
              <a:rPr lang="en-US" sz="24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Кузнецов</a:t>
            </a:r>
            <a:r>
              <a:rPr lang="ru-RU" sz="24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Большой толковый</a:t>
            </a:r>
            <a:r>
              <a:rPr lang="en-US" sz="24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словарь</a:t>
            </a:r>
            <a:r>
              <a:rPr lang="ru-RU" sz="24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русского языка</a:t>
            </a:r>
            <a:r>
              <a:rPr lang="en-US" sz="24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(20</a:t>
            </a:r>
            <a:r>
              <a:rPr lang="ru-RU" sz="24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24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TH" sz="2400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kern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Кушать</a:t>
            </a:r>
            <a:r>
              <a:rPr lang="en-US" sz="2400" kern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 нсв. что. (в нормативной речи в 1 л. не употр.). В формулах вежливого приглашения к еде: принимать пищу, </a:t>
            </a:r>
            <a:r>
              <a:rPr lang="en-US" sz="2400" i="1" kern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  <a:r>
              <a:rPr lang="en-US" sz="2400" kern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(1.Е.; 1 зн.). </a:t>
            </a:r>
            <a:r>
              <a:rPr lang="ru-RU" sz="2400" i="1" kern="0" spc="-25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Кушать</a:t>
            </a:r>
            <a:r>
              <a:rPr lang="en-US" sz="2400" i="1" kern="0" spc="-25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подано! Пожалуйте </a:t>
            </a:r>
            <a:r>
              <a:rPr lang="ru-RU" sz="2400" i="1" kern="0" spc="-25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кушать.</a:t>
            </a:r>
            <a:r>
              <a:rPr lang="en-US" sz="2400" i="1" kern="0" spc="-25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Кушайте, пожалуйста! Кушай поскорее!</a:t>
            </a:r>
            <a:r>
              <a:rPr lang="en-US" sz="2400" i="1" kern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(ребёнку)</a:t>
            </a:r>
            <a:r>
              <a:rPr lang="en-US" sz="2400" kern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//Устар. Пить (чай, кофе, вино).</a:t>
            </a:r>
            <a:endParaRPr lang="ru-TH" sz="2400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Т. Ф. Ефремова</a:t>
            </a:r>
            <a:r>
              <a:rPr lang="ru-RU" sz="24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Современный толковый</a:t>
            </a:r>
            <a:r>
              <a:rPr lang="en-US" sz="24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словарь </a:t>
            </a:r>
            <a:r>
              <a:rPr lang="ru-RU" sz="24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русского языка (</a:t>
            </a:r>
            <a:r>
              <a:rPr lang="en-US" sz="24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24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r>
              <a:rPr lang="en-US" sz="24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TH" sz="2400" b="1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Кушать</a:t>
            </a:r>
            <a:r>
              <a:rPr lang="en-US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несов. перех. и неперех.</a:t>
            </a:r>
            <a:r>
              <a:rPr lang="ru-RU" sz="2400" kern="10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Принимать пищу; </a:t>
            </a:r>
            <a:r>
              <a:rPr lang="en-US" sz="2400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  <a:r>
              <a:rPr lang="en-US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(употребляется при вежливом приглашении к еде).</a:t>
            </a:r>
            <a:r>
              <a:rPr lang="ru-RU" sz="2400" kern="10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Устаревшее: пить чай, кофе, вино и т. п. (с оттенком почтения или подобострастия)  </a:t>
            </a:r>
            <a:endParaRPr lang="ru-TH" sz="2400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974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37AE5-2C78-542D-5EF4-51152E0A0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Толковые словари</a:t>
            </a:r>
            <a:endParaRPr lang="ru-TH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1114DC-4020-C652-7A4D-D932AAC22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К.С. Горбачевич, А.С. Герд</a:t>
            </a:r>
            <a:r>
              <a:rPr lang="ru-RU" sz="18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Большой академический словарь русского языка. </a:t>
            </a:r>
            <a:r>
              <a:rPr lang="ru-RU" sz="18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(Т. 8 – 2011)</a:t>
            </a:r>
            <a:endParaRPr lang="ru-TH" sz="1800" b="1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Кушать</a:t>
            </a:r>
            <a:r>
              <a:rPr lang="ru-RU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kern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несов</a:t>
            </a:r>
            <a:r>
              <a:rPr lang="ru-RU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kern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перех</a:t>
            </a:r>
            <a:r>
              <a:rPr lang="ru-RU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– синоним стилистически нейтрального глагола «</a:t>
            </a:r>
            <a:r>
              <a:rPr lang="ru-RU" sz="1800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  <a:r>
              <a:rPr lang="ru-RU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800" kern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употр</a:t>
            </a:r>
            <a:r>
              <a:rPr lang="ru-RU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при вежливом приглашении к еде или в обращении к детям; не </a:t>
            </a:r>
            <a:r>
              <a:rPr lang="ru-RU" sz="1800" kern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употр</a:t>
            </a:r>
            <a:r>
              <a:rPr lang="ru-RU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 1 лице. </a:t>
            </a:r>
            <a:r>
              <a:rPr lang="ru-RU" sz="1800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 кушайте, кушайте, не стесняйтесь. Кушай, внучек, хорошо. Кушать</a:t>
            </a:r>
            <a:r>
              <a:rPr lang="ru-RU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часть синонимического ряда глаголов, обозначающих процесс еды, где основным является глагол «</a:t>
            </a:r>
            <a:r>
              <a:rPr lang="ru-RU" sz="1800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  <a:r>
              <a:rPr lang="ru-RU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TH" sz="1800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Д. В. </a:t>
            </a:r>
            <a:r>
              <a:rPr lang="en-US" sz="18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Дмитриев</a:t>
            </a:r>
            <a:r>
              <a:rPr lang="ru-RU" sz="18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Толковый словарь русского языка – электронный ресурс, </a:t>
            </a:r>
            <a:r>
              <a:rPr lang="en-US" sz="1800" b="1" kern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niv.ru</a:t>
            </a:r>
            <a:r>
              <a:rPr lang="ru-RU" sz="18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(2003</a:t>
            </a:r>
            <a:r>
              <a:rPr lang="en-US" sz="18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TH" sz="1800" b="1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Кушать</a:t>
            </a:r>
            <a:r>
              <a:rPr lang="en-US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kern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глаг</a:t>
            </a:r>
            <a:r>
              <a:rPr lang="ru-RU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800" kern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несов</a:t>
            </a:r>
            <a:r>
              <a:rPr lang="ru-RU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800" kern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употр</a:t>
            </a:r>
            <a:r>
              <a:rPr lang="ru-RU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сравнительно часто – </a:t>
            </a:r>
            <a:r>
              <a:rPr lang="en-US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означает принимать пищу, </a:t>
            </a:r>
            <a:r>
              <a:rPr lang="en-US" sz="1800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  <a:r>
              <a:rPr lang="en-US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Употребляется при обращении к детям, при приглашении гостей, выражает ласковую вежливость</a:t>
            </a:r>
            <a:r>
              <a:rPr lang="ru-RU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вы почему не кушаете?</a:t>
            </a:r>
            <a:r>
              <a:rPr lang="ru-RU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кушать просят</a:t>
            </a:r>
            <a:r>
              <a:rPr lang="ru-RU" sz="1800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Скушайте ещё кусочек рыбы</a:t>
            </a:r>
            <a:r>
              <a:rPr lang="ru-RU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TH" sz="1800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Викисловарь – электронный ресурс (2004)</a:t>
            </a:r>
            <a:endParaRPr lang="ru-TH" sz="1800" b="1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Кушать</a:t>
            </a:r>
            <a:r>
              <a:rPr lang="ru-RU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глагол, </a:t>
            </a:r>
            <a:r>
              <a:rPr lang="ru-RU" sz="1800" kern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несов.в</a:t>
            </a:r>
            <a:r>
              <a:rPr lang="ru-RU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800" kern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перех</a:t>
            </a:r>
            <a:r>
              <a:rPr lang="ru-RU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сов.в. – </a:t>
            </a:r>
            <a:r>
              <a:rPr lang="ru-RU" sz="1800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покушать, откушать, выкушать</a:t>
            </a:r>
            <a:r>
              <a:rPr lang="ru-RU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разг. </a:t>
            </a:r>
            <a:r>
              <a:rPr lang="ru-RU" sz="1800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  <a:r>
              <a:rPr lang="ru-RU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принимать пищу. </a:t>
            </a:r>
            <a:endParaRPr lang="ru-TH" sz="1800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Однако в этом словаре примеры приведены из произведений Н. Н. Карамзина, М. Е. Салтыкова-Щедрина, то есть того времени, когда это было нормой, и М. М. Зощенко, который использовал слово «</a:t>
            </a:r>
            <a:r>
              <a:rPr lang="ru-RU" sz="1800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кушать</a:t>
            </a:r>
            <a:r>
              <a:rPr lang="ru-RU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для создания комического эффекта.</a:t>
            </a:r>
            <a:endParaRPr lang="ru-TH" sz="1800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TH"/>
          </a:p>
        </p:txBody>
      </p:sp>
    </p:spTree>
    <p:extLst>
      <p:ext uri="{BB962C8B-B14F-4D97-AF65-F5344CB8AC3E}">
        <p14:creationId xmlns:p14="http://schemas.microsoft.com/office/powerpoint/2010/main" val="4275963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A5B5E7-DA75-7825-7517-B3CF3E5AE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Толковые словари. Вывод:</a:t>
            </a:r>
            <a:endParaRPr lang="ru-TH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9B33AA-3BF3-0F84-F3E8-A5C2539EF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Итак, мы видим, что только в словар</a:t>
            </a:r>
            <a:r>
              <a:rPr lang="ru-RU" sz="2400" kern="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 Даля </a:t>
            </a:r>
            <a:r>
              <a:rPr lang="ru-RU" sz="2400" i="1" kern="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кушать</a:t>
            </a:r>
            <a:r>
              <a:rPr lang="ru-RU" sz="2400" i="1" kern="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kern="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является нормативным и более вежливым. </a:t>
            </a:r>
          </a:p>
          <a:p>
            <a:r>
              <a:rPr lang="ru-RU" sz="2400" kern="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Уже в словаре Ушакова при употреблении этого слова о</a:t>
            </a:r>
            <a:r>
              <a:rPr lang="en-US" sz="2400" kern="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тмечены оттенки подобострастия и исторической просторечности</a:t>
            </a:r>
            <a:r>
              <a:rPr lang="ru-RU" sz="2400" kern="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400" kern="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последующих словарях постоянно делаются пометы «устар.», отмечаются</a:t>
            </a:r>
            <a:r>
              <a:rPr lang="en-US" sz="2400" kern="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оттенки </a:t>
            </a:r>
            <a:r>
              <a:rPr lang="ru-RU" sz="2400" kern="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лести и самоуничижения говорящего. </a:t>
            </a:r>
          </a:p>
          <a:p>
            <a:r>
              <a:rPr lang="ru-RU" sz="2400" kern="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Однако в электронном словаре Дмитриева 2003 года и в Викисловаре 2004 года нет пометы «устар.», есть только «разг.». А именно на электронные ресурсы сейчас ориентируется большая часть говорящих/пишущих, бумажными словарями практически никто не пользуется. В более поздних словарях 2008 и 2012 помета «устар.» в отношении слова «</a:t>
            </a:r>
            <a:r>
              <a:rPr lang="ru-RU" sz="2400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кушать</a:t>
            </a:r>
            <a:r>
              <a:rPr lang="ru-RU" sz="2400" kern="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ставится только для значения «</a:t>
            </a:r>
            <a:r>
              <a:rPr lang="ru-RU" sz="2400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пить</a:t>
            </a:r>
            <a:r>
              <a:rPr lang="ru-RU" sz="2400" kern="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а не «</a:t>
            </a:r>
            <a:r>
              <a:rPr lang="ru-RU" sz="2400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  <a:r>
              <a:rPr lang="ru-RU" sz="2400" kern="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TH" sz="2400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249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2AD4F-2A9E-F53C-CAFC-BE04E9E36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ChatGPT </a:t>
            </a:r>
            <a:r>
              <a:rPr lang="ru-RU" sz="28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 выборе слова в значении «принимать пищу»</a:t>
            </a:r>
            <a:r>
              <a:rPr lang="ru-TH" sz="2800" b="1">
                <a:effectLst/>
              </a:rPr>
              <a:t> </a:t>
            </a:r>
            <a:endParaRPr lang="ru-TH" sz="2800" b="1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0708C7-89D9-632A-D79A-FBE042AF3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связи с тенденцией обозначения слова «</a:t>
            </a:r>
            <a:r>
              <a:rPr lang="ru-RU" sz="2400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кушать</a:t>
            </a:r>
            <a:r>
              <a:rPr lang="ru-RU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как допустимое в разговорной практике замена им слова «</a:t>
            </a:r>
            <a:r>
              <a:rPr lang="ru-RU" sz="2400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  <a:r>
              <a:rPr lang="ru-RU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уже не выглядит нарушением нормы. На запрос в </a:t>
            </a:r>
            <a:r>
              <a:rPr lang="en-US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ChatGPT </a:t>
            </a:r>
            <a:r>
              <a:rPr lang="ru-RU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выборе слова в значении «принимать пищу» ИИ</a:t>
            </a:r>
            <a:r>
              <a:rPr lang="ru-RU" sz="2400" kern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отвечает</a:t>
            </a:r>
            <a:r>
              <a:rPr lang="en-US" sz="2400" kern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TH" sz="2400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kern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Значение «принимать пищу» в современном языке передается глаголом «</a:t>
            </a:r>
            <a:r>
              <a:rPr lang="en-US" sz="2400" i="1" kern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кушать</a:t>
            </a:r>
            <a:r>
              <a:rPr lang="en-US" sz="2400" kern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или глаголом «</a:t>
            </a:r>
            <a:r>
              <a:rPr lang="en-US" sz="2400" i="1" kern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  <a:r>
              <a:rPr lang="en-US" sz="2400" kern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в отношении к еде. </a:t>
            </a:r>
            <a:endParaRPr lang="ru-TH" sz="2400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kern="0">
              <a:solidFill>
                <a:srgbClr val="001D35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kern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Этот ответ довольно чётко определяет приоритеты: сначала «</a:t>
            </a:r>
            <a:r>
              <a:rPr lang="ru-RU" sz="2400" i="1" kern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кушать</a:t>
            </a:r>
            <a:r>
              <a:rPr lang="ru-RU" sz="2400" kern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и только потом «</a:t>
            </a:r>
            <a:r>
              <a:rPr lang="ru-RU" sz="2400" i="1" kern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есть</a:t>
            </a:r>
            <a:r>
              <a:rPr lang="ru-RU" sz="2400" kern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». Однако в ответах на следующие запросы в этот же</a:t>
            </a:r>
            <a:r>
              <a:rPr lang="en-US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ChatGPT</a:t>
            </a:r>
            <a:r>
              <a:rPr lang="en-US" sz="2400" kern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kern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наблюдается чередование при выборе нормативного слова.</a:t>
            </a:r>
            <a:r>
              <a:rPr lang="ru-TH" sz="2400">
                <a:effectLst/>
              </a:rPr>
              <a:t> </a:t>
            </a:r>
            <a:endParaRPr lang="ru-TH" sz="2400"/>
          </a:p>
        </p:txBody>
      </p:sp>
    </p:spTree>
    <p:extLst>
      <p:ext uri="{BB962C8B-B14F-4D97-AF65-F5344CB8AC3E}">
        <p14:creationId xmlns:p14="http://schemas.microsoft.com/office/powerpoint/2010/main" val="1954896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557333-7296-91DC-0608-2804DCFB2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kern="0">
                <a:solidFill>
                  <a:srgbClr val="001D3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b="1" kern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нтервью-опрос «Восприятие слова «</a:t>
            </a:r>
            <a:r>
              <a:rPr lang="ru-RU" sz="2400" b="1" i="1" kern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кушать»</a:t>
            </a:r>
            <a:r>
              <a:rPr lang="ru-RU" sz="2400" b="1" kern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современной речи»</a:t>
            </a:r>
            <a:r>
              <a:rPr lang="ru-TH">
                <a:effectLst/>
              </a:rPr>
              <a:t> </a:t>
            </a:r>
            <a:endParaRPr lang="ru-TH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CAEA33-5BFD-4D8F-564A-96FE88D22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1800" b="1" kern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Часть 1. Демографическая информация:</a:t>
            </a:r>
            <a:r>
              <a:rPr lang="en-US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TH" sz="1800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Ваш возраст:</a:t>
            </a:r>
            <a:endParaRPr lang="ru-TH" sz="1800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kern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☐</a:t>
            </a:r>
            <a:r>
              <a:rPr lang="en-US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18 </a:t>
            </a:r>
            <a:r>
              <a:rPr lang="en-US" sz="1800" kern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☐</a:t>
            </a:r>
            <a:r>
              <a:rPr lang="en-US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18–29 </a:t>
            </a:r>
            <a:r>
              <a:rPr lang="en-US" sz="1800" kern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☐</a:t>
            </a:r>
            <a:r>
              <a:rPr lang="en-US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30–44 </a:t>
            </a:r>
            <a:r>
              <a:rPr lang="en-US" sz="1800" kern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☐</a:t>
            </a:r>
            <a:r>
              <a:rPr lang="en-US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45–59 </a:t>
            </a:r>
            <a:r>
              <a:rPr lang="en-US" sz="1800" kern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☐</a:t>
            </a:r>
            <a:r>
              <a:rPr lang="en-US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60+</a:t>
            </a:r>
            <a:endParaRPr lang="ru-TH" sz="1800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Ваше образование:</a:t>
            </a:r>
            <a:endParaRPr lang="ru-TH" sz="1800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kern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☐</a:t>
            </a:r>
            <a:r>
              <a:rPr lang="en-US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Среднее </a:t>
            </a:r>
            <a:r>
              <a:rPr lang="en-US" sz="1800" kern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☐</a:t>
            </a:r>
            <a:r>
              <a:rPr lang="en-US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Среднее специальное </a:t>
            </a:r>
            <a:r>
              <a:rPr lang="en-US" sz="1800" kern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☐</a:t>
            </a:r>
            <a:r>
              <a:rPr lang="en-US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Высшее </a:t>
            </a:r>
            <a:r>
              <a:rPr lang="en-US" sz="1800" kern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☐</a:t>
            </a:r>
            <a:r>
              <a:rPr lang="en-US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Учусь в школе/вузе</a:t>
            </a:r>
            <a:endParaRPr lang="ru-TH" sz="1800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Регион проживания (город, область, страна): _______________________</a:t>
            </a:r>
            <a:endParaRPr lang="ru-TH" sz="1800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Часть 2. Употребление в речи:</a:t>
            </a:r>
            <a:r>
              <a:rPr lang="en-US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TH" sz="1800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 используете слово кушать в повседневной речи?</a:t>
            </a:r>
            <a:endParaRPr lang="ru-TH" sz="1800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kern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☐</a:t>
            </a:r>
            <a:r>
              <a:rPr lang="en-US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Да, регулярно </a:t>
            </a:r>
            <a:r>
              <a:rPr lang="en-US" sz="1800" kern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☐</a:t>
            </a:r>
            <a:r>
              <a:rPr lang="en-US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Иногда </a:t>
            </a:r>
            <a:r>
              <a:rPr lang="en-US" sz="1800" kern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☐</a:t>
            </a:r>
            <a:r>
              <a:rPr lang="en-US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Почти никогда </a:t>
            </a:r>
            <a:r>
              <a:rPr lang="en-US" sz="1800" kern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☐</a:t>
            </a:r>
            <a:r>
              <a:rPr lang="en-US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Никогда</a:t>
            </a:r>
            <a:endParaRPr lang="ru-TH" sz="1800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каких ситуациях вы чаще всего используете слово кушать? (можно выбрать несколько)</a:t>
            </a:r>
            <a:endParaRPr lang="ru-TH" sz="1800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kern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☐</a:t>
            </a:r>
            <a:r>
              <a:rPr lang="en-US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разговоре с детьми</a:t>
            </a:r>
            <a:endParaRPr lang="ru-TH" sz="1800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kern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☐</a:t>
            </a:r>
            <a:r>
              <a:rPr lang="en-US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Вежливо приглашаю кого-то к столу</a:t>
            </a:r>
            <a:endParaRPr lang="ru-TH" sz="1800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kern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☐</a:t>
            </a:r>
            <a:r>
              <a:rPr lang="en-US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общении с близкими</a:t>
            </a:r>
            <a:endParaRPr lang="ru-TH" sz="1800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kern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☐</a:t>
            </a:r>
            <a:r>
              <a:rPr lang="en-US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шутку</a:t>
            </a:r>
            <a:endParaRPr lang="ru-TH" sz="1800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kern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☐</a:t>
            </a:r>
            <a:r>
              <a:rPr lang="en-US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Никогда — предпочитаю «</a:t>
            </a:r>
            <a:r>
              <a:rPr lang="en-US" sz="1800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  <a:r>
              <a:rPr lang="en-US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TH" sz="1800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вы говорите о себе:</a:t>
            </a:r>
            <a:endParaRPr lang="ru-TH" sz="1800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kern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☐</a:t>
            </a:r>
            <a:r>
              <a:rPr lang="en-US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 ем     </a:t>
            </a:r>
            <a:r>
              <a:rPr lang="en-US" sz="1800" kern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☐</a:t>
            </a:r>
            <a:r>
              <a:rPr lang="en-US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 кушаю     </a:t>
            </a:r>
            <a:r>
              <a:rPr lang="en-US" sz="1800" kern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☐</a:t>
            </a:r>
            <a:r>
              <a:rPr lang="en-US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Зависит от ситуации</a:t>
            </a:r>
            <a:endParaRPr lang="ru-TH" sz="1800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180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F64340-FEAE-0189-5C11-144D08E3B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Стилистическая вариативность языка</a:t>
            </a:r>
            <a:endParaRPr lang="ru-TH" b="1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BB9137-60D2-EFC4-D658-7B6EB37B6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Стилистическая вариативность любого языка отражается в подвижности и динамичности речи его носителей. Из возможных вариантов говорящий, как правило, выбирает те, которые соответствуют данной ситуации общения. </a:t>
            </a:r>
            <a:endParaRPr lang="ru-RU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актор</a:t>
            </a:r>
            <a:r>
              <a:rPr lang="ru-RU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ы, которые определяют стилистические различия</a:t>
            </a:r>
            <a:r>
              <a: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ru-RU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 высказывания</a:t>
            </a:r>
            <a:endParaRPr lang="ru-RU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ситуация общения </a:t>
            </a:r>
            <a:endParaRPr lang="ru-RU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форма речи </a:t>
            </a:r>
            <a:endParaRPr lang="ru-RU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 речи</a:t>
            </a:r>
            <a:endParaRPr lang="ru-RU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индивидуальные особенности говорящих. </a:t>
            </a:r>
            <a:endParaRPr lang="ru-RU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Исходя из </a:t>
            </a:r>
            <a:r>
              <a:rPr lang="ru-RU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этих</a:t>
            </a:r>
            <a:r>
              <a: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факторов, </a:t>
            </a:r>
            <a:r>
              <a:rPr lang="ru-RU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говорящий</a:t>
            </a:r>
            <a:r>
              <a: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определяет, что из арсенала языковых средств в данных</a:t>
            </a:r>
            <a:r>
              <a:rPr lang="ru-RU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условиях использовать уместно и целесообразно, а что совершенно невозможно.</a:t>
            </a:r>
            <a:r>
              <a:rPr lang="ru-TH" sz="2000">
                <a:effectLst/>
              </a:rPr>
              <a:t> </a:t>
            </a:r>
            <a:endParaRPr lang="ru-TH" sz="2000"/>
          </a:p>
        </p:txBody>
      </p:sp>
    </p:spTree>
    <p:extLst>
      <p:ext uri="{BB962C8B-B14F-4D97-AF65-F5344CB8AC3E}">
        <p14:creationId xmlns:p14="http://schemas.microsoft.com/office/powerpoint/2010/main" val="2374030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66280-1887-B1D9-EEC4-75514A8BF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kern="0">
                <a:solidFill>
                  <a:srgbClr val="001D3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b="1" kern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нтервью-опрос «Восприятие слова «</a:t>
            </a:r>
            <a:r>
              <a:rPr lang="ru-RU" sz="2400" b="1" i="1" kern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кушать»</a:t>
            </a:r>
            <a:r>
              <a:rPr lang="ru-RU" sz="2400" b="1" kern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современной речи»</a:t>
            </a:r>
            <a:r>
              <a:rPr lang="ru-TH" sz="2400">
                <a:effectLst/>
              </a:rPr>
              <a:t> </a:t>
            </a:r>
            <a:endParaRPr lang="ru-TH" sz="24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264C54-6D51-3766-FCB4-A69CE6B33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18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Часть 3. Оценка и восприятие:</a:t>
            </a:r>
            <a:endParaRPr lang="ru-TH" sz="1800" b="1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вы воспринимаете слово </a:t>
            </a:r>
            <a:r>
              <a:rPr lang="ru-RU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1800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кушать</a:t>
            </a:r>
            <a:r>
              <a:rPr lang="ru-RU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когда слышите его от других взрослых людей?</a:t>
            </a:r>
            <a:endParaRPr lang="ru-TH" sz="1800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kern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☐</a:t>
            </a:r>
            <a:r>
              <a:rPr lang="en-US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Нормально, привычно</a:t>
            </a:r>
            <a:endParaRPr lang="ru-TH" sz="1800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kern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☐</a:t>
            </a:r>
            <a:r>
              <a:rPr lang="en-US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Забавно или наивно</a:t>
            </a:r>
            <a:endParaRPr lang="ru-TH" sz="1800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kern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☐</a:t>
            </a:r>
            <a:r>
              <a:rPr lang="en-US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Считаю это проявлением хороших манер</a:t>
            </a:r>
            <a:endParaRPr lang="ru-TH" sz="1800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kern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☐</a:t>
            </a:r>
            <a:r>
              <a:rPr lang="en-US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Считаю это детским или вульгарным</a:t>
            </a:r>
            <a:endParaRPr lang="ru-TH" sz="1800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kern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☐</a:t>
            </a:r>
            <a:r>
              <a:rPr lang="en-US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Другое: ______________________</a:t>
            </a:r>
            <a:endParaRPr lang="ru-TH" sz="1800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Согласны ли вы с утверждением</a:t>
            </a:r>
            <a:r>
              <a:rPr lang="ru-RU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что </a:t>
            </a:r>
            <a:r>
              <a:rPr lang="ru-RU" sz="1800" ker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1800" ker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лово </a:t>
            </a:r>
            <a:r>
              <a:rPr lang="ru-RU" sz="1800" ker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i="1" ker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кушать</a:t>
            </a:r>
            <a:r>
              <a:rPr lang="ru-RU" sz="1800" ker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1800" ker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звучит излишне ласково и неуместно в речи взрослого человека</a:t>
            </a:r>
            <a:r>
              <a:rPr lang="ru-RU" sz="1800" kern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TH" sz="1800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kern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☐</a:t>
            </a:r>
            <a:r>
              <a:rPr lang="en-US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Да, согласен(а)</a:t>
            </a:r>
            <a:endParaRPr lang="ru-TH" sz="1800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kern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☐</a:t>
            </a:r>
            <a:r>
              <a:rPr lang="en-US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совсем</a:t>
            </a:r>
            <a:endParaRPr lang="ru-TH" sz="1800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kern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☐</a:t>
            </a:r>
            <a:r>
              <a:rPr lang="en-US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Нет, не согласен(а)</a:t>
            </a:r>
            <a:endParaRPr lang="ru-TH" sz="1800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Прокомментируйте:</a:t>
            </a:r>
            <a:endParaRPr lang="ru-TH" sz="1800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Когда, по-вашему, уместно говорить </a:t>
            </a:r>
            <a:r>
              <a:rPr lang="ru-RU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1800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кушать</a:t>
            </a:r>
            <a:r>
              <a:rPr lang="ru-RU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а когда «</a:t>
            </a:r>
            <a:r>
              <a:rPr lang="ru-RU" sz="1800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  <a:r>
              <a:rPr lang="ru-RU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TH" sz="1800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</a:t>
            </a:r>
            <a:endParaRPr lang="ru-TH" sz="1800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634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C5B1-062C-5327-95A8-C2AEBCC38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kern="0">
                <a:solidFill>
                  <a:srgbClr val="001D3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b="1" kern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нтервью-опрос «Восприятие слова «</a:t>
            </a:r>
            <a:r>
              <a:rPr lang="ru-RU" sz="2400" b="1" i="1" kern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кушать»</a:t>
            </a:r>
            <a:r>
              <a:rPr lang="ru-RU" sz="2400" b="1" kern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современной речи»</a:t>
            </a:r>
            <a:r>
              <a:rPr lang="ru-TH" sz="2400">
                <a:effectLst/>
              </a:rPr>
              <a:t> </a:t>
            </a:r>
            <a:endParaRPr lang="ru-TH" sz="24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9C3F81-6C66-EB6C-786D-459A4C806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1800" ker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Часть 4. Вопрос о возрасте:</a:t>
            </a:r>
            <a:endParaRPr lang="ru-TH" sz="1800" b="1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вы сравните себя с родителями, бабушками или детьми — кто из </a:t>
            </a:r>
            <a:r>
              <a:rPr lang="ru-RU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вас</a:t>
            </a:r>
            <a:r>
              <a:rPr lang="en-US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чаще использует слово </a:t>
            </a:r>
            <a:r>
              <a:rPr lang="ru-RU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1800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кушать</a:t>
            </a:r>
            <a:r>
              <a:rPr lang="ru-RU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TH" sz="1800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kern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☐</a:t>
            </a:r>
            <a:r>
              <a:rPr lang="en-US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</a:t>
            </a:r>
            <a:r>
              <a:rPr lang="ru-RU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чаще</a:t>
            </a:r>
            <a:endParaRPr lang="ru-TH" sz="1800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kern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☐</a:t>
            </a:r>
            <a:r>
              <a:rPr lang="en-US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Мы примерно одинаково</a:t>
            </a:r>
            <a:endParaRPr lang="ru-TH" sz="1800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kern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☐</a:t>
            </a:r>
            <a:r>
              <a:rPr lang="en-US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Старшее поколение</a:t>
            </a:r>
            <a:r>
              <a:rPr lang="ru-RU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чаще</a:t>
            </a:r>
            <a:endParaRPr lang="ru-TH" sz="1800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kern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☐</a:t>
            </a:r>
            <a:r>
              <a:rPr lang="en-US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Младшее поколение</a:t>
            </a:r>
            <a:r>
              <a:rPr lang="ru-RU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чаще</a:t>
            </a:r>
            <a:endParaRPr lang="ru-TH" sz="1800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kern="0">
                <a:effectLst/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☐</a:t>
            </a:r>
            <a:r>
              <a:rPr lang="en-US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Никто не говорит так</a:t>
            </a:r>
            <a:endParaRPr lang="ru-TH" sz="1800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046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E99266-6340-51E4-BA3C-8BF16BFFA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Результаты исследования</a:t>
            </a:r>
            <a:endParaRPr lang="ru-TH" b="1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5FF180-F2F5-9F8E-5DC4-69F09F1B5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Ситуации общения:</a:t>
            </a:r>
            <a:endParaRPr lang="ru-TH" b="1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лово «</a:t>
            </a:r>
            <a:r>
              <a:rPr lang="en-US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кушать</a:t>
            </a:r>
            <a:r>
              <a:rPr lang="en-US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используется</a:t>
            </a:r>
            <a:r>
              <a:rPr lang="en-US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 многих </a:t>
            </a:r>
            <a:r>
              <a:rPr lang="ru-RU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ситуациях общения</a:t>
            </a:r>
            <a:r>
              <a:rPr lang="en-US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ker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бытовых разговорах, </a:t>
            </a:r>
          </a:p>
          <a:p>
            <a:r>
              <a:rPr lang="ru-RU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детской речи, </a:t>
            </a:r>
          </a:p>
          <a:p>
            <a:r>
              <a:rPr lang="ru-RU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социальны</a:t>
            </a:r>
            <a:r>
              <a:rPr lang="ru-RU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 сетях, в </a:t>
            </a:r>
            <a:r>
              <a:rPr lang="en-US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блог</a:t>
            </a:r>
            <a:r>
              <a:rPr lang="ru-RU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ах, в чатах и на форумах. </a:t>
            </a:r>
          </a:p>
          <a:p>
            <a:r>
              <a:rPr lang="ru-RU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Фразы типа «</a:t>
            </a:r>
            <a:r>
              <a:rPr lang="ru-RU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будем кушать?</a:t>
            </a:r>
            <a:r>
              <a:rPr lang="ru-RU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встречаются постоянно и, в основном, характеризуются опрашиваемыми как нормальные и самые распространённые. </a:t>
            </a:r>
            <a:endParaRPr lang="ru-TH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TH"/>
          </a:p>
        </p:txBody>
      </p:sp>
    </p:spTree>
    <p:extLst>
      <p:ext uri="{BB962C8B-B14F-4D97-AF65-F5344CB8AC3E}">
        <p14:creationId xmlns:p14="http://schemas.microsoft.com/office/powerpoint/2010/main" val="760151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A1EE92-9D71-5C33-2FE5-2B96965FE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Результаты исследования</a:t>
            </a:r>
            <a:endParaRPr lang="ru-TH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EEEEDB-44A1-7972-FA8A-6E671C08F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Социальные и стилистические различия:</a:t>
            </a:r>
            <a:endParaRPr lang="ru-TH" b="1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Дети, родители, домашняя обстановка</a:t>
            </a:r>
            <a:r>
              <a:rPr lang="ru-RU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самый </a:t>
            </a:r>
            <a:r>
              <a:rPr lang="en-US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крупный сегмент: родители часто говорят «</a:t>
            </a:r>
            <a:r>
              <a:rPr lang="en-US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идём кушать</a:t>
            </a:r>
            <a:r>
              <a:rPr lang="en-US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дет</a:t>
            </a:r>
            <a:r>
              <a:rPr lang="ru-RU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ей</a:t>
            </a:r>
            <a:r>
              <a:rPr lang="en-US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спрашивают «</a:t>
            </a:r>
            <a:r>
              <a:rPr lang="ru-RU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</a:t>
            </a:r>
            <a:r>
              <a:rPr lang="en-US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покушал?</a:t>
            </a:r>
            <a:r>
              <a:rPr lang="en-US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TH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Обращение к женщинам и детям (со стороны взрослых) считается стилистически приемлемым; мужчины реже говорят о себе «</a:t>
            </a:r>
            <a:r>
              <a:rPr lang="en-US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кушаю</a:t>
            </a:r>
            <a:r>
              <a:rPr lang="en-US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TH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Среди образованной интеллигенции существует резкое неприятие слова «</a:t>
            </a:r>
            <a:r>
              <a:rPr lang="en-US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кушать</a:t>
            </a:r>
            <a:r>
              <a:rPr lang="en-US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как «мещанского», жеманного или «лакейского»</a:t>
            </a:r>
            <a:r>
              <a:rPr lang="ru-RU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они предпочитают</a:t>
            </a:r>
            <a:r>
              <a:rPr lang="ru-RU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слово</a:t>
            </a:r>
            <a:r>
              <a:rPr lang="en-US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  <a:r>
              <a:rPr lang="en-US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TH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тем не менее м</a:t>
            </a:r>
            <a:r>
              <a:rPr lang="en-US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ногие </a:t>
            </a:r>
            <a:r>
              <a:rPr lang="ru-RU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носители русского языка</a:t>
            </a:r>
            <a:r>
              <a:rPr lang="en-US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воспринимают</a:t>
            </a:r>
            <a:r>
              <a:rPr lang="ru-RU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глагол</a:t>
            </a:r>
            <a:r>
              <a:rPr lang="en-US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кушать</a:t>
            </a:r>
            <a:r>
              <a:rPr lang="en-US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как мягкое, душевное, приветливое, особенно в доверительной речи.</a:t>
            </a:r>
            <a:endParaRPr lang="ru-TH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TH"/>
          </a:p>
        </p:txBody>
      </p:sp>
    </p:spTree>
    <p:extLst>
      <p:ext uri="{BB962C8B-B14F-4D97-AF65-F5344CB8AC3E}">
        <p14:creationId xmlns:p14="http://schemas.microsoft.com/office/powerpoint/2010/main" val="41077585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FBF65B-1D76-DE9C-5DCF-64029CF14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Результаты исследования</a:t>
            </a:r>
            <a:endParaRPr lang="ru-TH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CAD51E-5E14-AFF3-E05F-FE721D19A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Региональные различия:</a:t>
            </a:r>
            <a:endParaRPr lang="ru-TH" sz="2400" b="1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Можно отметить влияние </a:t>
            </a:r>
            <a:r>
              <a:rPr lang="en-US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южнорусских говоров на распространение слова «</a:t>
            </a:r>
            <a:r>
              <a:rPr lang="en-US" sz="2400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кушать</a:t>
            </a:r>
            <a:r>
              <a:rPr lang="en-US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в разговорной речи; </a:t>
            </a:r>
            <a:r>
              <a:rPr lang="ru-RU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оно </a:t>
            </a:r>
            <a:r>
              <a:rPr lang="en-US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входило в выборку в речевых вариантах </a:t>
            </a:r>
            <a:r>
              <a:rPr lang="ru-RU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представителей</a:t>
            </a:r>
            <a:r>
              <a:rPr lang="en-US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центрально-южных </a:t>
            </a:r>
            <a:r>
              <a:rPr lang="ru-RU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регионов.</a:t>
            </a:r>
            <a:endParaRPr lang="ru-TH" sz="2400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речи представителей </a:t>
            </a:r>
            <a:r>
              <a:rPr lang="en-US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северных </a:t>
            </a:r>
            <a:r>
              <a:rPr lang="ru-RU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регионов</a:t>
            </a:r>
            <a:r>
              <a:rPr lang="en-US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России слово «</a:t>
            </a:r>
            <a:r>
              <a:rPr lang="en-US" sz="2400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кушать</a:t>
            </a:r>
            <a:r>
              <a:rPr lang="en-US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встречается значительно реже, предпочитают «</a:t>
            </a:r>
            <a:r>
              <a:rPr lang="en-US" sz="2400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  <a:r>
              <a:rPr lang="en-US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или другие варианты</a:t>
            </a:r>
            <a:r>
              <a:rPr lang="ru-RU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(«завтракать/обедать/ужинать»)</a:t>
            </a:r>
            <a:r>
              <a:rPr lang="en-US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TH" sz="2400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Жители </a:t>
            </a:r>
            <a:r>
              <a:rPr lang="en-US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крупных </a:t>
            </a:r>
            <a:r>
              <a:rPr lang="ru-RU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городов</a:t>
            </a:r>
            <a:r>
              <a:rPr lang="en-US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центра и Сибири/Дальнего Востока чаще </a:t>
            </a:r>
            <a:r>
              <a:rPr lang="ru-RU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используют глагол</a:t>
            </a:r>
            <a:r>
              <a:rPr lang="en-US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400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  <a:r>
              <a:rPr lang="en-US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а не «</a:t>
            </a:r>
            <a:r>
              <a:rPr lang="en-US" sz="2400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кушать</a:t>
            </a:r>
            <a:r>
              <a:rPr lang="en-US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особенно среди говорящих вне детских/домашних ситуаций.</a:t>
            </a:r>
            <a:r>
              <a:rPr lang="ru-RU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Но здесь наблюдается большое расхождение при выборе слова в зависимости от уровня образования и от возраста.</a:t>
            </a:r>
            <a:endParaRPr lang="ru-TH" sz="2400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875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1018EF-6ED2-BE50-FF5B-EDEFE868D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Результаты исследования</a:t>
            </a:r>
            <a:endParaRPr lang="ru-TH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BB7DF5-E19B-B11A-85EF-7A7C665C1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ru-RU" sz="24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Возрастные различия:</a:t>
            </a:r>
            <a:endParaRPr lang="ru-TH" sz="2400" b="1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Представители старшего поколения (60+) реже используют слово «</a:t>
            </a:r>
            <a:r>
              <a:rPr lang="ru-RU" sz="2400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кушать</a:t>
            </a:r>
            <a:r>
              <a:rPr lang="ru-RU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предпочитают глагол «</a:t>
            </a:r>
            <a:r>
              <a:rPr lang="ru-RU" sz="2400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  <a:r>
              <a:rPr lang="ru-RU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даже в разговорах с детьми.</a:t>
            </a:r>
            <a:endParaRPr lang="ru-TH" sz="2400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Люди среднего возраста (30–59) намного чаще отдают предпочтение глаголу «</a:t>
            </a:r>
            <a:r>
              <a:rPr lang="ru-RU" sz="2400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кушать</a:t>
            </a:r>
            <a:r>
              <a:rPr lang="ru-RU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 Для них не является проблемой выбор слова, они легко могут использовать даже форму 1 лица.</a:t>
            </a:r>
            <a:endParaRPr lang="ru-TH" sz="2400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Молодые люди практически постоянно говорят о том, что и они, и их родители, и друзья </a:t>
            </a:r>
            <a:r>
              <a:rPr lang="ru-RU" sz="2400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кушают</a:t>
            </a:r>
            <a:r>
              <a:rPr lang="ru-RU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TH" sz="2400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Уровень образования:</a:t>
            </a:r>
            <a:endParaRPr lang="ru-TH" sz="2400" b="1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 более образован человек, тем реже выбор слова «</a:t>
            </a:r>
            <a:r>
              <a:rPr lang="ru-RU" sz="2400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кушать</a:t>
            </a:r>
            <a:r>
              <a:rPr lang="ru-RU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 Предпочтительный вариант – «</a:t>
            </a:r>
            <a:r>
              <a:rPr lang="ru-RU" sz="2400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  <a:r>
              <a:rPr lang="ru-RU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а также слова «завтракать», «обедать», «ужинать».</a:t>
            </a:r>
            <a:endParaRPr lang="ru-TH" sz="2400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978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A82AA8-8A3A-4281-D2FA-0B896D06E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Приведет ли приоритет глагола «кушать» к изменению речевой нормы?</a:t>
            </a:r>
            <a:endParaRPr lang="ru-TH" b="1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F9F47C-5361-CFDF-9873-FD97A485E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400" ker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роведённое мини-исследование требует дополнительной работы и увеличения количества опрашиваемых. </a:t>
            </a:r>
          </a:p>
          <a:p>
            <a:r>
              <a:rPr lang="ru-RU" sz="2400" ker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рямой опрос 50 респондентов и их ответы о своих родственниках демонстрируют приоритет глагола «</a:t>
            </a:r>
            <a:r>
              <a:rPr lang="ru-RU" sz="2400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кушать</a:t>
            </a:r>
            <a:r>
              <a:rPr lang="ru-RU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тенденцию к расширению сферы использования данного слова и возможной замены им литературного и стилистически нейтрального слова «</a:t>
            </a:r>
            <a:r>
              <a:rPr lang="ru-RU" sz="2400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  <a:r>
              <a:rPr lang="ru-RU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r>
              <a:rPr lang="ru-RU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трактовать это явление: как ложную вежливость или возврат к нормам 19 века? Будет ли глагол «</a:t>
            </a:r>
            <a:r>
              <a:rPr lang="ru-RU" sz="2400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кушать</a:t>
            </a:r>
            <a:r>
              <a:rPr lang="ru-RU" sz="24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нормативным со временем, если продолжит оставаться в приоритете носителей языка молодого и среднего возраста? Или повторит судьбу существительного «кофе», которое было долгое время словом мужского рода, потом в словарях появилась помета, что допустимо использовать в среднем роде, а сейчас опять следует употреблять в мужском роде? Все эти вопросы – для дальнейших исследований.</a:t>
            </a:r>
            <a:endParaRPr lang="ru-TH" sz="2400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TH"/>
          </a:p>
        </p:txBody>
      </p:sp>
    </p:spTree>
    <p:extLst>
      <p:ext uri="{BB962C8B-B14F-4D97-AF65-F5344CB8AC3E}">
        <p14:creationId xmlns:p14="http://schemas.microsoft.com/office/powerpoint/2010/main" val="27543759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9BCE4D-4A66-0555-A65D-01EF5E450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/>
              <a:t>Спасибо за внимание!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81EA667-FFD1-0830-5E3C-D3E6810CB4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550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563791 w 4243589"/>
              <a:gd name="csY1" fmla="*/ 0 h 18288"/>
              <a:gd name="csX2" fmla="*/ 1042710 w 4243589"/>
              <a:gd name="csY2" fmla="*/ 0 h 18288"/>
              <a:gd name="csX3" fmla="*/ 1564066 w 4243589"/>
              <a:gd name="csY3" fmla="*/ 0 h 18288"/>
              <a:gd name="csX4" fmla="*/ 2212729 w 4243589"/>
              <a:gd name="csY4" fmla="*/ 0 h 18288"/>
              <a:gd name="csX5" fmla="*/ 2776520 w 4243589"/>
              <a:gd name="csY5" fmla="*/ 0 h 18288"/>
              <a:gd name="csX6" fmla="*/ 3297875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637362 w 4243589"/>
              <a:gd name="csY9" fmla="*/ 18288 h 18288"/>
              <a:gd name="csX10" fmla="*/ 3116007 w 4243589"/>
              <a:gd name="csY10" fmla="*/ 18288 h 18288"/>
              <a:gd name="csX11" fmla="*/ 2424908 w 4243589"/>
              <a:gd name="csY11" fmla="*/ 18288 h 18288"/>
              <a:gd name="csX12" fmla="*/ 1861117 w 4243589"/>
              <a:gd name="csY12" fmla="*/ 18288 h 18288"/>
              <a:gd name="csX13" fmla="*/ 1382198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37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AD59F8-3869-9427-A69D-2870B7898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Стилистическая вариативность языка</a:t>
            </a:r>
            <a:endParaRPr lang="ru-TH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ABD4AE-82D3-9571-CFD8-2C82CC66E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kern="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Рассмотрим ситуации общения, связанные с синонимами «</a:t>
            </a:r>
            <a:r>
              <a:rPr lang="ru-RU" i="1" kern="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  <a:r>
              <a:rPr lang="ru-RU" kern="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и «</a:t>
            </a:r>
            <a:r>
              <a:rPr lang="ru-RU" i="1" kern="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кушать</a:t>
            </a:r>
            <a:r>
              <a:rPr lang="ru-RU" kern="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r>
              <a:rPr lang="ru-RU" kern="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раньше, в течение практически всего двадцатого века, повсеместно использовался глагол «</a:t>
            </a:r>
            <a:r>
              <a:rPr lang="ru-RU" i="1" kern="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  <a:r>
              <a:rPr lang="ru-RU" kern="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в значении «принимать пищу», то за последние 20–25 лет чаще стал использоваться глагол «</a:t>
            </a:r>
            <a:r>
              <a:rPr lang="ru-RU" i="1" kern="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кушать</a:t>
            </a:r>
            <a:r>
              <a:rPr lang="ru-RU" kern="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kern="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Вероятно, на выбор слова оказывает влияние так называемая ложная вежливость. Говорящему (и пишущему) кажется, что таким образом он показывает своё уважение к адресату, что выбор слова «</a:t>
            </a:r>
            <a:r>
              <a:rPr lang="ru-RU" i="1" kern="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кушать</a:t>
            </a:r>
            <a:r>
              <a:rPr lang="ru-RU" kern="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демонстрирует степень его образованности.</a:t>
            </a:r>
            <a:endParaRPr lang="ru-TH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TH"/>
          </a:p>
        </p:txBody>
      </p:sp>
    </p:spTree>
    <p:extLst>
      <p:ext uri="{BB962C8B-B14F-4D97-AF65-F5344CB8AC3E}">
        <p14:creationId xmlns:p14="http://schemas.microsoft.com/office/powerpoint/2010/main" val="4252022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645307-D5F0-278C-3A53-12F0FC4DF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Ложная вежливость</a:t>
            </a:r>
            <a:endParaRPr lang="ru-TH" b="1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456F63-ADF1-9BAA-D59D-1A0F3A6C7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kern="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некоторых людей вежливая речь – это речь с глаголами, содержащими смысловой компонент «немного», «ненадолго» (</a:t>
            </a:r>
            <a:r>
              <a:rPr lang="ru-RU" i="1" kern="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заскочить, забежать</a:t>
            </a:r>
            <a:r>
              <a:rPr lang="ru-RU" kern="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речь с глагольными приставками, обозначающими неполноту действия (</a:t>
            </a:r>
            <a:r>
              <a:rPr lang="ru-RU" i="1" kern="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присесть, приболеть, подсказать</a:t>
            </a:r>
            <a:r>
              <a:rPr lang="ru-RU" kern="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значении </a:t>
            </a:r>
            <a:r>
              <a:rPr lang="ru-RU" i="1" kern="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сказать</a:t>
            </a:r>
            <a:r>
              <a:rPr lang="ru-RU" kern="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а также со словами, в которых есть уменьшительно-ласкательные суффиксы (</a:t>
            </a:r>
            <a:r>
              <a:rPr lang="ru-RU" i="1" kern="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звоночек, </a:t>
            </a:r>
            <a:r>
              <a:rPr lang="ru-RU" i="1" kern="1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запросик</a:t>
            </a:r>
            <a:r>
              <a:rPr lang="ru-RU" i="1" kern="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вопросик</a:t>
            </a:r>
            <a:r>
              <a:rPr lang="ru-RU" kern="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r>
              <a:rPr lang="ru-RU" kern="1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таких людей вежливость – это сознательное нивелирование себя, некое самоуничижение. </a:t>
            </a:r>
            <a:r>
              <a:rPr lang="en-US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  <a:r>
              <a:rPr lang="en-US" kern="1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к вам заскочу на минуточку?</a:t>
            </a:r>
            <a:r>
              <a:rPr lang="ru-RU" i="1" kern="1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Можно вам </a:t>
            </a:r>
            <a:r>
              <a:rPr lang="ru-RU" i="1" kern="1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сделать </a:t>
            </a:r>
            <a:r>
              <a:rPr lang="en-US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телефонный звоночек</a:t>
            </a:r>
            <a:r>
              <a:rPr lang="ru-RU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i="1" kern="1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Нам надо с вами этот вопросик порешать.</a:t>
            </a:r>
            <a:r>
              <a:rPr lang="ru-RU" i="1" kern="10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 можете поскорее ответить на наш </a:t>
            </a:r>
            <a:r>
              <a:rPr lang="ru-RU" i="1" kern="1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запросик</a:t>
            </a:r>
            <a:r>
              <a:rPr lang="ru-RU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TH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TH"/>
          </a:p>
        </p:txBody>
      </p:sp>
    </p:spTree>
    <p:extLst>
      <p:ext uri="{BB962C8B-B14F-4D97-AF65-F5344CB8AC3E}">
        <p14:creationId xmlns:p14="http://schemas.microsoft.com/office/powerpoint/2010/main" val="3446716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4B2C4B-6668-2341-98DC-B005B4D04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Ложная вежливость</a:t>
            </a:r>
            <a:endParaRPr lang="ru-TH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35F130-57D6-B99C-C734-3DF3ABCAE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Ложно понятой вежливостью объясняется также употребление глагола «</a:t>
            </a:r>
            <a:r>
              <a:rPr lang="en-US" i="1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кушать</a:t>
            </a:r>
            <a:r>
              <a:rPr lang="en-US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вместо глагола «</a:t>
            </a:r>
            <a:r>
              <a:rPr lang="en-US" i="1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  <a:r>
              <a:rPr lang="en-US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литературном языке </a:t>
            </a:r>
            <a:r>
              <a:rPr lang="ru-RU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лагол «</a:t>
            </a:r>
            <a:r>
              <a:rPr lang="en-US" i="1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кушать</a:t>
            </a:r>
            <a:r>
              <a:rPr lang="en-US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   обычно употребляется лишь при приглашении кого-нибудь к еде (</a:t>
            </a:r>
            <a:r>
              <a:rPr lang="en-US" i="1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кушайте, пожалуйста</a:t>
            </a:r>
            <a:r>
              <a:rPr lang="ru-RU" i="1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гости дорогие</a:t>
            </a:r>
            <a:r>
              <a:rPr lang="en-US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а также при ласковом обращении к детям</a:t>
            </a:r>
            <a:r>
              <a:rPr lang="ru-RU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 домашним животным</a:t>
            </a:r>
            <a:r>
              <a:rPr lang="en-US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i="1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дети, </a:t>
            </a:r>
            <a:r>
              <a:rPr lang="ru-RU" i="1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надо хорошо кушать, чтобы вырасти большими; а сейчас пёсик Роня будет кушать</a:t>
            </a:r>
            <a:r>
              <a:rPr lang="en-US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ker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Его не употребляют в первом лице, нельзя говорить «</a:t>
            </a:r>
            <a:r>
              <a:rPr lang="en-US" i="1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кушаю</a:t>
            </a:r>
            <a:r>
              <a:rPr lang="en-US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надо:  «</a:t>
            </a:r>
            <a:r>
              <a:rPr lang="en-US" i="1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ем</a:t>
            </a:r>
            <a:r>
              <a:rPr lang="en-US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  </a:t>
            </a:r>
            <a:endParaRPr lang="ru-RU" ker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Нельзя также говорить «</a:t>
            </a:r>
            <a:r>
              <a:rPr lang="en-US" i="1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lang="ru-RU" i="1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морепродукты </a:t>
            </a:r>
            <a:r>
              <a:rPr lang="en-US" i="1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кушаете?</a:t>
            </a:r>
            <a:r>
              <a:rPr lang="en-US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в значении «</a:t>
            </a:r>
            <a:r>
              <a:rPr lang="en-US" i="1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Любите ли вы </a:t>
            </a:r>
            <a:r>
              <a:rPr lang="ru-RU" i="1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морепродукты</a:t>
            </a:r>
            <a:r>
              <a:rPr lang="en-US" i="1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 Лучше сказать так: «</a:t>
            </a:r>
            <a:r>
              <a:rPr lang="en-US" i="1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lang="ru-RU" i="1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морепродукты </a:t>
            </a:r>
            <a:r>
              <a:rPr lang="en-US" i="1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едите?</a:t>
            </a:r>
            <a:r>
              <a:rPr lang="en-US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 </a:t>
            </a:r>
            <a:endParaRPr lang="ru-RU" ker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приведённые примеры правильного использования этих слов-синонимов </a:t>
            </a:r>
            <a:r>
              <a:rPr lang="en-US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закреплены речевой нормой, зафиксированной в словарях.  Но, к сожалению, далеко не все говорящие на русском языке эти нормы соблюдают, причём тенденция замены слова «</a:t>
            </a:r>
            <a:r>
              <a:rPr lang="ru-RU" i="1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есть</a:t>
            </a:r>
            <a:r>
              <a:rPr lang="ru-RU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словом «</a:t>
            </a:r>
            <a:r>
              <a:rPr lang="ru-RU" i="1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кушать</a:t>
            </a:r>
            <a:r>
              <a:rPr lang="ru-RU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прослеживается очень чётко.</a:t>
            </a:r>
            <a:endParaRPr lang="ru-TH" kern="10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TH"/>
          </a:p>
        </p:txBody>
      </p:sp>
    </p:spTree>
    <p:extLst>
      <p:ext uri="{BB962C8B-B14F-4D97-AF65-F5344CB8AC3E}">
        <p14:creationId xmlns:p14="http://schemas.microsoft.com/office/powerpoint/2010/main" val="1628081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4F9540-3D61-B336-70E9-17F4BEE46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B0994B-69FD-1EE2-B355-446E4D9D3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1400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4D367D-2C96-DBFD-1087-E5FF38CEE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7081FC-FD25-0A63-037F-C762AC52F3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3929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922EC4-9186-AE8F-C369-20A939DD7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1416B7-F869-4B2A-36C3-1F39C33E0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5941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41FF2F-3A26-76A6-C6D2-358994DED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Синонимы </a:t>
            </a:r>
            <a:r>
              <a:rPr lang="ru-RU" b="1" i="1"/>
              <a:t>«есть»</a:t>
            </a:r>
            <a:r>
              <a:rPr lang="ru-RU" b="1"/>
              <a:t> и </a:t>
            </a:r>
            <a:r>
              <a:rPr lang="ru-RU" b="1" i="1"/>
              <a:t>«кушать»</a:t>
            </a:r>
            <a:r>
              <a:rPr lang="ru-RU" b="1"/>
              <a:t> в толковых словарях</a:t>
            </a:r>
            <a:endParaRPr lang="ru-TH" b="1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65D582E-F7FF-99F9-B9F1-3ECB95004E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614" y="1649043"/>
            <a:ext cx="3340100" cy="42037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56B8FB-EEBE-046E-E72A-9C2A0F166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59" y="2442700"/>
            <a:ext cx="3663950" cy="416184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6D290C2-9E16-4F5D-361D-440A6F2011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431" y="1692460"/>
            <a:ext cx="3136900" cy="41620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9ADD208-F729-BA3F-0EE2-C6722F7EAF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604" y="3082740"/>
            <a:ext cx="3190726" cy="41656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8342CCA-F922-5EC0-CE9F-C449607023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588" y="3613113"/>
            <a:ext cx="3549650" cy="416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596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27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 ГЛАГОЛЫ «ЕСТЬ» и «КУШАТЬ». НАРУШЕНИЕ РЕЧЕВОЙ НОРМЫ ИЛИ ИЗМЕНЕНИЕ? </vt:lpstr>
      <vt:lpstr>Стилистическая вариативность языка</vt:lpstr>
      <vt:lpstr>Стилистическая вариативность языка</vt:lpstr>
      <vt:lpstr>Ложная вежливость</vt:lpstr>
      <vt:lpstr>Ложная вежливость</vt:lpstr>
      <vt:lpstr>Презентация PowerPoint</vt:lpstr>
      <vt:lpstr>Презентация PowerPoint</vt:lpstr>
      <vt:lpstr>Презентация PowerPoint</vt:lpstr>
      <vt:lpstr>Синонимы «есть» и «кушать» в толковых словарях</vt:lpstr>
      <vt:lpstr>Толковые словари</vt:lpstr>
      <vt:lpstr>Толковые словари</vt:lpstr>
      <vt:lpstr>Толковые словари</vt:lpstr>
      <vt:lpstr>Толковые словари</vt:lpstr>
      <vt:lpstr>Толковые словари</vt:lpstr>
      <vt:lpstr>Толковые словари</vt:lpstr>
      <vt:lpstr>Толковые словари</vt:lpstr>
      <vt:lpstr>Толковые словари. Вывод:</vt:lpstr>
      <vt:lpstr>ChatGPT о выборе слова в значении «принимать пищу» </vt:lpstr>
      <vt:lpstr>Интервью-опрос «Восприятие слова «кушать» в современной речи» </vt:lpstr>
      <vt:lpstr>Интервью-опрос «Восприятие слова «кушать» в современной речи» </vt:lpstr>
      <vt:lpstr>Интервью-опрос «Восприятие слова «кушать» в современной речи» </vt:lpstr>
      <vt:lpstr>Результаты исследования</vt:lpstr>
      <vt:lpstr>Результаты исследования</vt:lpstr>
      <vt:lpstr>Результаты исследования</vt:lpstr>
      <vt:lpstr>Результаты исследования</vt:lpstr>
      <vt:lpstr>Приведет ли приоритет глагола «кушать» к изменению речевой нормы?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ГЛАГОЛЫ «ЕСТЬ» и «КУШАТЬ». НАРУШЕНИЕ РЕЧЕВОЙ НОРМЫ ИЛИ ИЗМЕНЕНИЕ? </dc:title>
  <dc:creator>Olga Zhilina</dc:creator>
  <cp:revision>4</cp:revision>
  <dcterms:created xsi:type="dcterms:W3CDTF">2025-11-15T08:41:49Z</dcterms:created>
  <dcterms:modified xsi:type="dcterms:W3CDTF">2025-12-10T07:07:28Z</dcterms:modified>
</cp:coreProperties>
</file>