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2420889"/>
            <a:ext cx="10654208" cy="1470025"/>
          </a:xfrm>
        </p:spPr>
        <p:txBody>
          <a:bodyPr>
            <a:normAutofit/>
          </a:bodyPr>
          <a:lstStyle>
            <a:lvl1pPr algn="ctr">
              <a:defRPr sz="4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88640"/>
            <a:ext cx="3528392" cy="11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7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бочая страница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95733" y="274638"/>
            <a:ext cx="7488832" cy="634082"/>
          </a:xfr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0992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95733" y="2060848"/>
            <a:ext cx="7488832" cy="634082"/>
          </a:xfr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3464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95733" y="2060848"/>
            <a:ext cx="7488832" cy="634082"/>
          </a:xfr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5056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рабочая страница СЕРЫЙ ФО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695733" y="2060848"/>
            <a:ext cx="7488832" cy="634082"/>
          </a:xfrm>
        </p:spPr>
        <p:txBody>
          <a:bodyPr>
            <a:normAutofit/>
          </a:bodyPr>
          <a:lstStyle>
            <a:lvl1pPr algn="r">
              <a:defRPr sz="2000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06286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оследний кад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99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B80CA3B-4918-4A91-8FD7-D6F8CA9D437A}"/>
              </a:ext>
            </a:extLst>
          </p:cNvPr>
          <p:cNvSpPr/>
          <p:nvPr/>
        </p:nvSpPr>
        <p:spPr>
          <a:xfrm>
            <a:off x="8204202" y="1"/>
            <a:ext cx="3987798" cy="36850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7E0747-2AE5-4AC7-B6AA-9AD9F7BF52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4" t="14143" r="13475" b="9271"/>
          <a:stretch/>
        </p:blipFill>
        <p:spPr>
          <a:xfrm>
            <a:off x="1" y="0"/>
            <a:ext cx="82042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80CA3B-4918-4A91-8FD7-D6F8CA9D437A}"/>
              </a:ext>
            </a:extLst>
          </p:cNvPr>
          <p:cNvSpPr/>
          <p:nvPr/>
        </p:nvSpPr>
        <p:spPr>
          <a:xfrm>
            <a:off x="8204202" y="6200774"/>
            <a:ext cx="3987798" cy="65722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B80CA3B-4918-4A91-8FD7-D6F8CA9D437A}"/>
              </a:ext>
            </a:extLst>
          </p:cNvPr>
          <p:cNvSpPr/>
          <p:nvPr/>
        </p:nvSpPr>
        <p:spPr>
          <a:xfrm>
            <a:off x="8204202" y="396784"/>
            <a:ext cx="3987797" cy="1140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B80CA3B-4918-4A91-8FD7-D6F8CA9D437A}"/>
              </a:ext>
            </a:extLst>
          </p:cNvPr>
          <p:cNvSpPr/>
          <p:nvPr/>
        </p:nvSpPr>
        <p:spPr>
          <a:xfrm>
            <a:off x="1086929" y="3685064"/>
            <a:ext cx="7117272" cy="2515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80CA3B-4918-4A91-8FD7-D6F8CA9D437A}"/>
              </a:ext>
            </a:extLst>
          </p:cNvPr>
          <p:cNvSpPr/>
          <p:nvPr/>
        </p:nvSpPr>
        <p:spPr>
          <a:xfrm>
            <a:off x="1168400" y="3746500"/>
            <a:ext cx="11023600" cy="2387600"/>
          </a:xfrm>
          <a:prstGeom prst="rect">
            <a:avLst/>
          </a:prstGeom>
          <a:solidFill>
            <a:srgbClr val="9238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35" y="599881"/>
            <a:ext cx="3478588" cy="71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9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8A400-92D3-456A-91BD-141E2C850993}" type="datetimeFigureOut">
              <a:rPr lang="zh-CN" altLang="en-US" smtClean="0"/>
              <a:t>2026/7/7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ACA17-276D-4D9C-9E1C-27FD11ECEDB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120336" y="6444477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spbu.ru</a:t>
            </a:r>
            <a:endParaRPr lang="ru-RU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1982970" cy="64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5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eb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BE367AE-ECC6-A913-86A1-FD69DEAA2ED3}"/>
              </a:ext>
            </a:extLst>
          </p:cNvPr>
          <p:cNvSpPr txBox="1"/>
          <p:nvPr/>
        </p:nvSpPr>
        <p:spPr>
          <a:xfrm>
            <a:off x="1586346" y="4274129"/>
            <a:ext cx="100930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Вопросы обучения научному стилю речи русского языка </a:t>
            </a:r>
          </a:p>
          <a:p>
            <a:pPr algn="ctr"/>
            <a:r>
              <a:rPr lang="ru-RU" altLang="zh-CN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китайской аудитории</a:t>
            </a:r>
            <a:endParaRPr lang="zh-CN" altLang="en-US" sz="2800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516A90-21B7-0526-2C88-1123A7F6F040}"/>
              </a:ext>
            </a:extLst>
          </p:cNvPr>
          <p:cNvSpPr txBox="1"/>
          <p:nvPr/>
        </p:nvSpPr>
        <p:spPr>
          <a:xfrm>
            <a:off x="8394056" y="1951672"/>
            <a:ext cx="3719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Докладчик: Лю Хаотун, </a:t>
            </a:r>
          </a:p>
          <a:p>
            <a:pPr algn="ctr"/>
            <a:r>
              <a:rPr lang="ru-RU" altLang="zh-CN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к.ф.н., ассистент кафедры русского языка как иностранного и методики его преподавания СПбГУ  </a:t>
            </a:r>
          </a:p>
        </p:txBody>
      </p:sp>
    </p:spTree>
    <p:extLst>
      <p:ext uri="{BB962C8B-B14F-4D97-AF65-F5344CB8AC3E}">
        <p14:creationId xmlns:p14="http://schemas.microsoft.com/office/powerpoint/2010/main" val="565884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F37458-B323-C98E-7EA3-20B0618B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/>
              <a:t>Актуальность и цель работы</a:t>
            </a:r>
            <a:endParaRPr lang="zh-CN" altLang="en-US" dirty="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EBB1DDB1-17D1-FA95-E460-13382894376A}"/>
              </a:ext>
            </a:extLst>
          </p:cNvPr>
          <p:cNvSpPr/>
          <p:nvPr/>
        </p:nvSpPr>
        <p:spPr>
          <a:xfrm>
            <a:off x="581891" y="1874982"/>
            <a:ext cx="5207000" cy="40640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cap="flat" cmpd="sng">
            <a:solidFill>
              <a:srgbClr val="3D5349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20451C07-BE37-CEB0-3A92-26D91FDE9C10}"/>
              </a:ext>
            </a:extLst>
          </p:cNvPr>
          <p:cNvSpPr/>
          <p:nvPr/>
        </p:nvSpPr>
        <p:spPr>
          <a:xfrm>
            <a:off x="1016000" y="2032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Актуальность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темы</a:t>
            </a: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: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083A88F9-F538-2551-8994-D9BBAD06FDC0}"/>
              </a:ext>
            </a:extLst>
          </p:cNvPr>
          <p:cNvSpPr/>
          <p:nvPr/>
        </p:nvSpPr>
        <p:spPr>
          <a:xfrm>
            <a:off x="1016000" y="2665935"/>
            <a:ext cx="4699000" cy="7015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Обучение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научному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стилю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речи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(НСР) —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одна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из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важнейших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сложнейших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задач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в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курсе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русского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языка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как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иностранного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определяющая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академическую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мобильность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студентов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E0D6B745-040D-78A8-DA43-A5742245A84E}"/>
              </a:ext>
            </a:extLst>
          </p:cNvPr>
          <p:cNvSpPr/>
          <p:nvPr/>
        </p:nvSpPr>
        <p:spPr>
          <a:xfrm>
            <a:off x="1016000" y="3810000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Для</a:t>
            </a:r>
            <a:r>
              <a:rPr lang="en-US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студентов</a:t>
            </a:r>
            <a:r>
              <a:rPr lang="en-US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НСР </a:t>
            </a:r>
            <a:r>
              <a:rPr lang="en-US" sz="140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критически</a:t>
            </a:r>
            <a:r>
              <a:rPr lang="en-US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важен</a:t>
            </a:r>
            <a:r>
              <a:rPr lang="en-US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для</a:t>
            </a:r>
            <a:r>
              <a:rPr lang="en-US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:</a:t>
            </a:r>
            <a:r>
              <a:rPr lang="ru-RU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чтения научной литературы, написания курсовых/дипломных работ и активного участия в научных мероприятиях. </a:t>
            </a:r>
            <a:br>
              <a:rPr lang="en-US" sz="1600" b="0" i="0" u="none" strike="noStrike" dirty="0">
                <a:solidFill>
                  <a:srgbClr val="1F23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</a:b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C1402B57-5E99-6809-51B1-5091D836DD60}"/>
              </a:ext>
            </a:extLst>
          </p:cNvPr>
          <p:cNvSpPr/>
          <p:nvPr/>
        </p:nvSpPr>
        <p:spPr>
          <a:xfrm>
            <a:off x="1016000" y="4727552"/>
            <a:ext cx="4699000" cy="94561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Процесс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усвоения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осложнен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существенными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типологическими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различиями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между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русск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им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китайски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язык</a:t>
            </a:r>
            <a:r>
              <a:rPr lang="ru-RU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разными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подходами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к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академическому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письму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в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двух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язык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ах</a:t>
            </a:r>
            <a:r>
              <a:rPr lang="en-US" sz="1400" b="0" i="0" u="none" strike="noStrike" dirty="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DEC0A81B-22E4-F019-2A02-67E4E25D8AB5}"/>
              </a:ext>
            </a:extLst>
          </p:cNvPr>
          <p:cNvSpPr/>
          <p:nvPr/>
        </p:nvSpPr>
        <p:spPr>
          <a:xfrm>
            <a:off x="6502400" y="21844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B5E4BB1F-6F89-30BC-60BC-D1FD43AC0FA2}"/>
              </a:ext>
            </a:extLst>
          </p:cNvPr>
          <p:cNvSpPr/>
          <p:nvPr/>
        </p:nvSpPr>
        <p:spPr>
          <a:xfrm>
            <a:off x="6502400" y="2818335"/>
            <a:ext cx="4699000" cy="7015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16666"/>
              </a:lnSpc>
              <a:defRPr/>
            </a:pP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AutoShape 9">
            <a:extLst>
              <a:ext uri="{FF2B5EF4-FFF2-40B4-BE49-F238E27FC236}">
                <a16:creationId xmlns:a16="http://schemas.microsoft.com/office/drawing/2014/main" id="{2D9D3A68-9508-E794-03BE-84425F4CD95E}"/>
              </a:ext>
            </a:extLst>
          </p:cNvPr>
          <p:cNvSpPr/>
          <p:nvPr/>
        </p:nvSpPr>
        <p:spPr>
          <a:xfrm>
            <a:off x="6502400" y="3962400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br>
              <a:rPr lang="en-US" sz="1600" b="0" i="0" u="none" strike="noStrike" dirty="0">
                <a:solidFill>
                  <a:srgbClr val="1F232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</a:b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AutoShape 4">
            <a:extLst>
              <a:ext uri="{FF2B5EF4-FFF2-40B4-BE49-F238E27FC236}">
                <a16:creationId xmlns:a16="http://schemas.microsoft.com/office/drawing/2014/main" id="{2B617A01-204C-310F-D350-D09BD43B9306}"/>
              </a:ext>
            </a:extLst>
          </p:cNvPr>
          <p:cNvSpPr/>
          <p:nvPr/>
        </p:nvSpPr>
        <p:spPr>
          <a:xfrm>
            <a:off x="6403109" y="1874982"/>
            <a:ext cx="5207000" cy="40640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cap="flat" cmpd="sng">
            <a:solidFill>
              <a:srgbClr val="3D5349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74EB480B-1CF2-F1ED-E48D-5A52EEEFE200}"/>
              </a:ext>
            </a:extLst>
          </p:cNvPr>
          <p:cNvSpPr/>
          <p:nvPr/>
        </p:nvSpPr>
        <p:spPr>
          <a:xfrm>
            <a:off x="6837218" y="2032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Цель и задачи работы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: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AutoShape 7">
            <a:extLst>
              <a:ext uri="{FF2B5EF4-FFF2-40B4-BE49-F238E27FC236}">
                <a16:creationId xmlns:a16="http://schemas.microsoft.com/office/drawing/2014/main" id="{7D35036F-834B-C9CD-E1F3-AD0712CC70DF}"/>
              </a:ext>
            </a:extLst>
          </p:cNvPr>
          <p:cNvSpPr/>
          <p:nvPr/>
        </p:nvSpPr>
        <p:spPr>
          <a:xfrm>
            <a:off x="6837218" y="2665935"/>
            <a:ext cx="4699000" cy="7015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16666"/>
              </a:lnSpc>
              <a:defRPr/>
            </a:pP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Представить основные трудности при обучении НСР у китайских учащихся.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AutoShape 9">
            <a:extLst>
              <a:ext uri="{FF2B5EF4-FFF2-40B4-BE49-F238E27FC236}">
                <a16:creationId xmlns:a16="http://schemas.microsoft.com/office/drawing/2014/main" id="{94169BEA-7BF0-FEE4-5490-1F2804F19629}"/>
              </a:ext>
            </a:extLst>
          </p:cNvPr>
          <p:cNvSpPr/>
          <p:nvPr/>
        </p:nvSpPr>
        <p:spPr>
          <a:xfrm>
            <a:off x="6837218" y="3810000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ru-RU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Предложить эффективные пути и конкретные методики совершенствования преподавания НСР, адаптированные к китайской аудитории, учитывающие особенности китайской языковой системы и национальной специфики китайских учащихся.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35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64B3C8-444B-E5A2-280C-4C1AA981D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zh-CN" dirty="0"/>
              <a:t>Основные трудности при обучении НСР в китайской аудитории</a:t>
            </a:r>
            <a:endParaRPr lang="zh-CN" altLang="en-US" dirty="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8C33BC59-8C1C-EF56-24EB-1F0E1AFBF858}"/>
              </a:ext>
            </a:extLst>
          </p:cNvPr>
          <p:cNvSpPr/>
          <p:nvPr/>
        </p:nvSpPr>
        <p:spPr>
          <a:xfrm>
            <a:off x="762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79FDDD-4934-AF61-E5A4-8041ED86D7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400" y="1889414"/>
            <a:ext cx="406400" cy="406400"/>
          </a:xfrm>
          <a:prstGeom prst="rect">
            <a:avLst/>
          </a:prstGeom>
        </p:spPr>
      </p:pic>
      <p:sp>
        <p:nvSpPr>
          <p:cNvPr id="8" name="AutoShape 6">
            <a:extLst>
              <a:ext uri="{FF2B5EF4-FFF2-40B4-BE49-F238E27FC236}">
                <a16:creationId xmlns:a16="http://schemas.microsoft.com/office/drawing/2014/main" id="{38D33BA3-FFB6-2CB8-E7F0-7E00B64E059A}"/>
              </a:ext>
            </a:extLst>
          </p:cNvPr>
          <p:cNvSpPr/>
          <p:nvPr/>
        </p:nvSpPr>
        <p:spPr>
          <a:xfrm>
            <a:off x="1524000" y="1897207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Интерференция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родного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языка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35A6A180-B9A8-20B9-81BD-AFABF0F47D27}"/>
              </a:ext>
            </a:extLst>
          </p:cNvPr>
          <p:cNvSpPr/>
          <p:nvPr/>
        </p:nvSpPr>
        <p:spPr>
          <a:xfrm>
            <a:off x="1066800" y="2397414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Морфологические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синтаксические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стилистические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различия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между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китайским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русским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языками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вызывают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интерференцию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приводя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к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ошибкам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в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структуре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предложений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неверному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выбору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лексики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формировании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научных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высказываний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C52BD92-72F0-76F0-97FD-02E017D1201F}"/>
              </a:ext>
            </a:extLst>
          </p:cNvPr>
          <p:cNvSpPr/>
          <p:nvPr/>
        </p:nvSpPr>
        <p:spPr>
          <a:xfrm>
            <a:off x="6223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DA4CD069-AC4A-215F-9B19-4211BE70C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3200" y="1914814"/>
            <a:ext cx="406400" cy="406400"/>
          </a:xfrm>
          <a:prstGeom prst="rect">
            <a:avLst/>
          </a:prstGeom>
        </p:spPr>
      </p:pic>
      <p:sp>
        <p:nvSpPr>
          <p:cNvPr id="16" name="AutoShape 10">
            <a:extLst>
              <a:ext uri="{FF2B5EF4-FFF2-40B4-BE49-F238E27FC236}">
                <a16:creationId xmlns:a16="http://schemas.microsoft.com/office/drawing/2014/main" id="{65394752-0425-9FF4-7BBD-D2A4A57E31D2}"/>
              </a:ext>
            </a:extLst>
          </p:cNvPr>
          <p:cNvSpPr/>
          <p:nvPr/>
        </p:nvSpPr>
        <p:spPr>
          <a:xfrm>
            <a:off x="7086600" y="1914814"/>
            <a:ext cx="43434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Особенности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образовательной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традиции</a:t>
            </a:r>
            <a:endParaRPr lang="en-US" sz="105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AutoShape 11">
            <a:extLst>
              <a:ext uri="{FF2B5EF4-FFF2-40B4-BE49-F238E27FC236}">
                <a16:creationId xmlns:a16="http://schemas.microsoft.com/office/drawing/2014/main" id="{32B60312-4D3E-FA0F-B467-3E419DE1602E}"/>
              </a:ext>
            </a:extLst>
          </p:cNvPr>
          <p:cNvSpPr/>
          <p:nvPr/>
        </p:nvSpPr>
        <p:spPr>
          <a:xfrm>
            <a:off x="6553200" y="2486314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Традиционная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китайская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педагогика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акцентирует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внимание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механическо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заучивани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воспроизведение готовых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знаний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что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созда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ё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барьер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для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развития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критического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мышления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самостоятельной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интерпретации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научной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работы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AutoShape 12">
            <a:extLst>
              <a:ext uri="{FF2B5EF4-FFF2-40B4-BE49-F238E27FC236}">
                <a16:creationId xmlns:a16="http://schemas.microsoft.com/office/drawing/2014/main" id="{DFAB9E49-EF15-51A8-53A5-5D3323AEC4C4}"/>
              </a:ext>
            </a:extLst>
          </p:cNvPr>
          <p:cNvSpPr/>
          <p:nvPr/>
        </p:nvSpPr>
        <p:spPr>
          <a:xfrm>
            <a:off x="762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13">
            <a:extLst>
              <a:ext uri="{FF2B5EF4-FFF2-40B4-BE49-F238E27FC236}">
                <a16:creationId xmlns:a16="http://schemas.microsoft.com/office/drawing/2014/main" id="{808CC440-67E9-AF72-4A75-C15FB8DF0C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600" y="4291446"/>
            <a:ext cx="406400" cy="406400"/>
          </a:xfrm>
          <a:prstGeom prst="rect">
            <a:avLst/>
          </a:prstGeom>
        </p:spPr>
      </p:pic>
      <p:sp>
        <p:nvSpPr>
          <p:cNvPr id="24" name="AutoShape 14">
            <a:extLst>
              <a:ext uri="{FF2B5EF4-FFF2-40B4-BE49-F238E27FC236}">
                <a16:creationId xmlns:a16="http://schemas.microsoft.com/office/drawing/2014/main" id="{BAFD5E2F-2953-DE06-8F7E-C97A438E01DB}"/>
              </a:ext>
            </a:extLst>
          </p:cNvPr>
          <p:cNvSpPr/>
          <p:nvPr/>
        </p:nvSpPr>
        <p:spPr>
          <a:xfrm>
            <a:off x="1524000" y="4291446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Особенности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НСР</a:t>
            </a:r>
            <a:r>
              <a:rPr lang="ru-RU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русского языка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AutoShape 15">
            <a:extLst>
              <a:ext uri="{FF2B5EF4-FFF2-40B4-BE49-F238E27FC236}">
                <a16:creationId xmlns:a16="http://schemas.microsoft.com/office/drawing/2014/main" id="{3CB4F052-4EF7-B00E-6717-7ABF5D95EBCD}"/>
              </a:ext>
            </a:extLst>
          </p:cNvPr>
          <p:cNvSpPr/>
          <p:nvPr/>
        </p:nvSpPr>
        <p:spPr>
          <a:xfrm>
            <a:off x="990600" y="4799446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Научный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стиль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речи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характер</a:t>
            </a:r>
            <a:r>
              <a:rPr lang="ru-RU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ен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сложной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терминологией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пассивной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конструкцией</a:t>
            </a:r>
            <a:r>
              <a:rPr lang="ru-RU" sz="1400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специфическими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фразеологи</a:t>
            </a:r>
            <a:r>
              <a:rPr lang="ru-RU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ческими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единицами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Освоение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этих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особенностей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требует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специального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подхода к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обучени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ю.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endParaRPr lang="en-US" sz="1100" dirty="0"/>
          </a:p>
        </p:txBody>
      </p:sp>
      <p:sp>
        <p:nvSpPr>
          <p:cNvPr id="28" name="AutoShape 16">
            <a:extLst>
              <a:ext uri="{FF2B5EF4-FFF2-40B4-BE49-F238E27FC236}">
                <a16:creationId xmlns:a16="http://schemas.microsoft.com/office/drawing/2014/main" id="{374ABF0D-6AEF-D44A-88D7-D8F32CF182A9}"/>
              </a:ext>
            </a:extLst>
          </p:cNvPr>
          <p:cNvSpPr/>
          <p:nvPr/>
        </p:nvSpPr>
        <p:spPr>
          <a:xfrm>
            <a:off x="6223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17">
            <a:extLst>
              <a:ext uri="{FF2B5EF4-FFF2-40B4-BE49-F238E27FC236}">
                <a16:creationId xmlns:a16="http://schemas.microsoft.com/office/drawing/2014/main" id="{B3860A2B-D140-88AD-A2A6-781013A653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9310" y="4291446"/>
            <a:ext cx="406400" cy="406400"/>
          </a:xfrm>
          <a:prstGeom prst="rect">
            <a:avLst/>
          </a:prstGeom>
        </p:spPr>
      </p:pic>
      <p:sp>
        <p:nvSpPr>
          <p:cNvPr id="32" name="AutoShape 18">
            <a:extLst>
              <a:ext uri="{FF2B5EF4-FFF2-40B4-BE49-F238E27FC236}">
                <a16:creationId xmlns:a16="http://schemas.microsoft.com/office/drawing/2014/main" id="{08E261E5-E4EA-C00C-E56B-8A2BF3508B0B}"/>
              </a:ext>
            </a:extLst>
          </p:cNvPr>
          <p:cNvSpPr/>
          <p:nvPr/>
        </p:nvSpPr>
        <p:spPr>
          <a:xfrm>
            <a:off x="7012710" y="4291446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Использование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современных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технологий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AutoShape 19">
            <a:extLst>
              <a:ext uri="{FF2B5EF4-FFF2-40B4-BE49-F238E27FC236}">
                <a16:creationId xmlns:a16="http://schemas.microsoft.com/office/drawing/2014/main" id="{02519584-2E96-0897-8235-FD016CB64836}"/>
              </a:ext>
            </a:extLst>
          </p:cNvPr>
          <p:cNvSpPr/>
          <p:nvPr/>
        </p:nvSpPr>
        <p:spPr>
          <a:xfrm>
            <a:off x="6479309" y="4862946"/>
            <a:ext cx="4772891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Чрезмерная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зависимость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переводчиков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 ИИ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снижает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мотивацию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к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самостоятельному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языковому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развитию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приводит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к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поверхностному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пониманию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материала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появлению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неточностей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при составлении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научных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текстах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6548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92FC62C-ACC1-E57F-BFF9-A7687884D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896" y="2940434"/>
            <a:ext cx="10654208" cy="1470025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Раздел 1</a:t>
            </a:r>
            <a:br>
              <a:rPr lang="ru-RU" altLang="zh-CN" dirty="0"/>
            </a:br>
            <a:r>
              <a:rPr lang="ru-RU" altLang="zh-CN" dirty="0"/>
              <a:t>Интерференция родного языка</a:t>
            </a:r>
            <a:br>
              <a:rPr lang="ru-RU" altLang="zh-CN" dirty="0"/>
            </a:br>
            <a:r>
              <a:rPr lang="ru-RU" altLang="zh-CN" dirty="0"/>
              <a:t>как основная трудность</a:t>
            </a:r>
            <a:br>
              <a:rPr lang="ru-RU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2600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EEA75D-F50F-9FE3-B69E-AD8B3F0C1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151" y="440892"/>
            <a:ext cx="7488832" cy="634082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Различия на грамматическом уровне</a:t>
            </a:r>
            <a:br>
              <a:rPr lang="ru-RU" altLang="zh-CN" dirty="0"/>
            </a:br>
            <a:endParaRPr lang="zh-CN" altLang="en-US" dirty="0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2582967F-5036-409C-009D-20F51E0D9283}"/>
              </a:ext>
            </a:extLst>
          </p:cNvPr>
          <p:cNvSpPr/>
          <p:nvPr/>
        </p:nvSpPr>
        <p:spPr>
          <a:xfrm>
            <a:off x="4064000" y="2032000"/>
            <a:ext cx="7366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7000"/>
            </a:srgbClr>
          </a:solidFill>
          <a:ln w="12700" cap="flat" cmpd="sng">
            <a:solidFill>
              <a:srgbClr val="5A6D64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ABED93F2-3E90-08B4-25E2-60B7D27977BE}"/>
              </a:ext>
            </a:extLst>
          </p:cNvPr>
          <p:cNvSpPr/>
          <p:nvPr/>
        </p:nvSpPr>
        <p:spPr>
          <a:xfrm>
            <a:off x="4318000" y="2159000"/>
            <a:ext cx="685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Морфологический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уровень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72AB4A68-8EB2-7033-C74D-D383AE9795B9}"/>
              </a:ext>
            </a:extLst>
          </p:cNvPr>
          <p:cNvSpPr/>
          <p:nvPr/>
        </p:nvSpPr>
        <p:spPr>
          <a:xfrm>
            <a:off x="4318000" y="2628900"/>
            <a:ext cx="685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Типологическая </a:t>
            </a:r>
            <a:r>
              <a:rPr lang="en-US" sz="14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дистанция</a:t>
            </a: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р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усский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(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флективный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) vs.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китайский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(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изолирующий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)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без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морфологических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изменений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b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Когнитивная </a:t>
            </a:r>
            <a:r>
              <a:rPr lang="en-US" sz="14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нагрузка</a:t>
            </a: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с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ложность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усвоения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согласования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рода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числа</a:t>
            </a:r>
            <a:r>
              <a:rPr lang="ru-RU" sz="1400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падежа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;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трудност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ь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в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управлени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глаголов 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употреблении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предложно-падежн</a:t>
            </a:r>
            <a:r>
              <a:rPr lang="ru-RU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ых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конструкци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sp>
        <p:nvSpPr>
          <p:cNvPr id="10" name="AutoShape 9">
            <a:extLst>
              <a:ext uri="{FF2B5EF4-FFF2-40B4-BE49-F238E27FC236}">
                <a16:creationId xmlns:a16="http://schemas.microsoft.com/office/drawing/2014/main" id="{4740FA4A-EC23-E9D4-E0FC-1935B7008886}"/>
              </a:ext>
            </a:extLst>
          </p:cNvPr>
          <p:cNvSpPr/>
          <p:nvPr/>
        </p:nvSpPr>
        <p:spPr>
          <a:xfrm>
            <a:off x="4064000" y="4254500"/>
            <a:ext cx="7366000" cy="1968500"/>
          </a:xfrm>
          <a:prstGeom prst="roundRect">
            <a:avLst>
              <a:gd name="adj" fmla="val 0"/>
            </a:avLst>
          </a:prstGeom>
          <a:solidFill>
            <a:srgbClr val="5A6D64">
              <a:alpha val="7000"/>
            </a:srgbClr>
          </a:solidFill>
          <a:ln w="12700" cap="flat" cmpd="sng">
            <a:solidFill>
              <a:srgbClr val="5A6D64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FE0D25E8-C006-9619-0B7C-A3940268B93C}"/>
              </a:ext>
            </a:extLst>
          </p:cNvPr>
          <p:cNvSpPr/>
          <p:nvPr/>
        </p:nvSpPr>
        <p:spPr>
          <a:xfrm>
            <a:off x="4318000" y="4381500"/>
            <a:ext cx="685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Синтаксический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уровень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AutoShape 11">
            <a:extLst>
              <a:ext uri="{FF2B5EF4-FFF2-40B4-BE49-F238E27FC236}">
                <a16:creationId xmlns:a16="http://schemas.microsoft.com/office/drawing/2014/main" id="{CABDB561-3445-336B-0636-08DC9CFCD335}"/>
              </a:ext>
            </a:extLst>
          </p:cNvPr>
          <p:cNvSpPr/>
          <p:nvPr/>
        </p:nvSpPr>
        <p:spPr>
          <a:xfrm>
            <a:off x="4318000" y="4902200"/>
            <a:ext cx="685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Порядок </a:t>
            </a:r>
            <a:r>
              <a:rPr lang="en-US" sz="14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слов</a:t>
            </a: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с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вободный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порядок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в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русском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языке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контрастирует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с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фиксированным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в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китайском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b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Сложные</a:t>
            </a: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конструкции</a:t>
            </a:r>
            <a:r>
              <a:rPr lang="en-US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с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туденты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часто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избегают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сложноподчин</a:t>
            </a:r>
            <a:r>
              <a:rPr lang="ru-RU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ё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нных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предложений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или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строят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их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китайской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логике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нарушая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русскую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синтаксическую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структуру</a:t>
            </a:r>
            <a:r>
              <a:rPr lang="en-US" sz="14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11BB0BF-24B2-320B-E2BA-1A3EFAE69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505075"/>
            <a:ext cx="2464354" cy="16319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2D90DD4-8FFA-91F6-E985-2E57573AC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37025"/>
            <a:ext cx="2464354" cy="163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57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3B21EA-C7C3-86C0-D8C0-C38EE640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/>
              <a:t>Различия на стилистическом уровне</a:t>
            </a:r>
            <a:endParaRPr lang="zh-CN" altLang="en-US" dirty="0"/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94A30275-FB95-A8CC-0141-17BB7ABA1D78}"/>
              </a:ext>
            </a:extLst>
          </p:cNvPr>
          <p:cNvSpPr/>
          <p:nvPr/>
        </p:nvSpPr>
        <p:spPr>
          <a:xfrm>
            <a:off x="704272" y="2111427"/>
            <a:ext cx="4608946" cy="3759200"/>
          </a:xfrm>
          <a:prstGeom prst="roundRect">
            <a:avLst>
              <a:gd name="adj" fmla="val 0"/>
            </a:avLst>
          </a:prstGeom>
          <a:solidFill>
            <a:srgbClr val="5A6D64">
              <a:alpha val="7000"/>
            </a:srgbClr>
          </a:solidFill>
          <a:ln w="12700" cap="flat" cmpd="sng">
            <a:solidFill>
              <a:srgbClr val="5A6D64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9E99EB58-33E6-FAF3-678D-0901030C5FC6}"/>
              </a:ext>
            </a:extLst>
          </p:cNvPr>
          <p:cNvSpPr/>
          <p:nvPr/>
        </p:nvSpPr>
        <p:spPr>
          <a:xfrm>
            <a:off x="895927" y="2403645"/>
            <a:ext cx="685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Стилистический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уровень</a:t>
            </a:r>
            <a:endParaRPr lang="en-US" sz="1100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9308521B-BD86-CF30-6E78-0C54C1C65F4E}"/>
              </a:ext>
            </a:extLst>
          </p:cNvPr>
          <p:cNvSpPr/>
          <p:nvPr/>
        </p:nvSpPr>
        <p:spPr>
          <a:xfrm>
            <a:off x="895927" y="3444706"/>
            <a:ext cx="3766128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НСР русского языка: </a:t>
            </a:r>
            <a:r>
              <a:rPr lang="ru-RU" sz="140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требует абсолютной объективности, безличности и строгой стандартизации формулировок.</a:t>
            </a:r>
          </a:p>
          <a:p>
            <a:pPr marL="0" indent="0" algn="l">
              <a:lnSpc>
                <a:spcPct val="125000"/>
              </a:lnSpc>
              <a:defRPr/>
            </a:pPr>
            <a:br>
              <a:rPr lang="ru-RU" sz="1400" i="0" u="none" strike="noStrike" dirty="0"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ru-RU" sz="14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Китайская традиция: </a:t>
            </a:r>
            <a:r>
              <a:rPr lang="ru-RU" sz="140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допускает яркую образность, метафоричность и умеренную эмоциональность, что часто воспринимается как выразительность. 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0DC3235-B39A-F453-42AB-C74E672B8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0" y="2532140"/>
            <a:ext cx="5180596" cy="291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09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BED3A-0853-6085-1CC8-88CD80FE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CDF4363-08D0-2656-E8B7-52D271ABC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896" y="2693987"/>
            <a:ext cx="10654208" cy="1470025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Раздел 2</a:t>
            </a:r>
            <a:br>
              <a:rPr lang="ru-RU" altLang="zh-CN" dirty="0"/>
            </a:br>
            <a:r>
              <a:rPr lang="ru-RU" altLang="zh-CN" dirty="0"/>
              <a:t>влияние китайской образовательной традиции на освоение </a:t>
            </a:r>
            <a:r>
              <a:rPr lang="ru-RU" altLang="zh-CN" dirty="0" err="1"/>
              <a:t>нср</a:t>
            </a:r>
            <a:r>
              <a:rPr lang="ru-RU" altLang="zh-CN" dirty="0"/>
              <a:t> русского языка</a:t>
            </a:r>
            <a:br>
              <a:rPr lang="ru-RU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55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AC83A2-0DC2-4774-C58B-EE714525A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/>
              <a:t>китайская образовательная традиция </a:t>
            </a:r>
            <a:endParaRPr lang="zh-CN" alt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C755961-FA60-50F6-B4F1-8E6A70BA75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" b="46"/>
          <a:stretch>
            <a:fillRect/>
          </a:stretch>
        </p:blipFill>
        <p:spPr>
          <a:xfrm>
            <a:off x="561108" y="2281959"/>
            <a:ext cx="4064000" cy="27051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6" name="AutoShape 6">
            <a:extLst>
              <a:ext uri="{FF2B5EF4-FFF2-40B4-BE49-F238E27FC236}">
                <a16:creationId xmlns:a16="http://schemas.microsoft.com/office/drawing/2014/main" id="{CBA8D062-A39E-C885-0CB6-E8B84F852550}"/>
              </a:ext>
            </a:extLst>
          </p:cNvPr>
          <p:cNvSpPr/>
          <p:nvPr/>
        </p:nvSpPr>
        <p:spPr>
          <a:xfrm>
            <a:off x="5047672" y="1526309"/>
            <a:ext cx="6477000" cy="13970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E3B66C-F38D-6872-A0BD-F81E056A5F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1672" y="1716809"/>
            <a:ext cx="304800" cy="304800"/>
          </a:xfrm>
          <a:prstGeom prst="rect">
            <a:avLst/>
          </a:prstGeom>
        </p:spPr>
      </p:pic>
      <p:sp>
        <p:nvSpPr>
          <p:cNvPr id="10" name="AutoShape 8">
            <a:extLst>
              <a:ext uri="{FF2B5EF4-FFF2-40B4-BE49-F238E27FC236}">
                <a16:creationId xmlns:a16="http://schemas.microsoft.com/office/drawing/2014/main" id="{9AEC7A41-2810-3332-EA19-0F6E7397EA75}"/>
              </a:ext>
            </a:extLst>
          </p:cNvPr>
          <p:cNvSpPr/>
          <p:nvPr/>
        </p:nvSpPr>
        <p:spPr>
          <a:xfrm>
            <a:off x="5746172" y="1691409"/>
            <a:ext cx="558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Ключевая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проблема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AutoShape 9">
            <a:extLst>
              <a:ext uri="{FF2B5EF4-FFF2-40B4-BE49-F238E27FC236}">
                <a16:creationId xmlns:a16="http://schemas.microsoft.com/office/drawing/2014/main" id="{64C8BAC6-7FA9-1570-14E8-8FBBE599D3B9}"/>
              </a:ext>
            </a:extLst>
          </p:cNvPr>
          <p:cNvSpPr/>
          <p:nvPr/>
        </p:nvSpPr>
        <p:spPr>
          <a:xfrm>
            <a:off x="5301672" y="2135909"/>
            <a:ext cx="596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Традиционная с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истема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приоритетизирует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механическое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запоминание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готовых знаний, не хватает внимания на развитие самостоятельного критического мышление. 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6583234E-E329-7FB9-9755-C324E025C55C}"/>
              </a:ext>
            </a:extLst>
          </p:cNvPr>
          <p:cNvSpPr/>
          <p:nvPr/>
        </p:nvSpPr>
        <p:spPr>
          <a:xfrm>
            <a:off x="5047672" y="3113809"/>
            <a:ext cx="6477000" cy="13970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56FE3D05-DB3A-C602-5433-EAF57ED37A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1672" y="3304309"/>
            <a:ext cx="304800" cy="304800"/>
          </a:xfrm>
          <a:prstGeom prst="rect">
            <a:avLst/>
          </a:prstGeom>
        </p:spPr>
      </p:pic>
      <p:sp>
        <p:nvSpPr>
          <p:cNvPr id="18" name="AutoShape 12">
            <a:extLst>
              <a:ext uri="{FF2B5EF4-FFF2-40B4-BE49-F238E27FC236}">
                <a16:creationId xmlns:a16="http://schemas.microsoft.com/office/drawing/2014/main" id="{48849926-D3AA-6CC9-3101-2E343E17B4BA}"/>
              </a:ext>
            </a:extLst>
          </p:cNvPr>
          <p:cNvSpPr/>
          <p:nvPr/>
        </p:nvSpPr>
        <p:spPr>
          <a:xfrm>
            <a:off x="5746172" y="3278909"/>
            <a:ext cx="558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Трудности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в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обучении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AutoShape 13">
            <a:extLst>
              <a:ext uri="{FF2B5EF4-FFF2-40B4-BE49-F238E27FC236}">
                <a16:creationId xmlns:a16="http://schemas.microsoft.com/office/drawing/2014/main" id="{51E7A0BC-B239-D44F-BDD3-B5691A9ACAFC}"/>
              </a:ext>
            </a:extLst>
          </p:cNvPr>
          <p:cNvSpPr/>
          <p:nvPr/>
        </p:nvSpPr>
        <p:spPr>
          <a:xfrm>
            <a:off x="5301672" y="3723409"/>
            <a:ext cx="596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Студенты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испытывают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сложности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с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формулированием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гипотез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аргументацией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собственной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позиции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логической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структуризацией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мыслей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критическим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осмыслением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теории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AutoShape 14">
            <a:extLst>
              <a:ext uri="{FF2B5EF4-FFF2-40B4-BE49-F238E27FC236}">
                <a16:creationId xmlns:a16="http://schemas.microsoft.com/office/drawing/2014/main" id="{086A4300-FA65-92DD-C598-01AF9E384D41}"/>
              </a:ext>
            </a:extLst>
          </p:cNvPr>
          <p:cNvSpPr/>
          <p:nvPr/>
        </p:nvSpPr>
        <p:spPr>
          <a:xfrm>
            <a:off x="5047672" y="4701309"/>
            <a:ext cx="6477000" cy="13970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15">
            <a:extLst>
              <a:ext uri="{FF2B5EF4-FFF2-40B4-BE49-F238E27FC236}">
                <a16:creationId xmlns:a16="http://schemas.microsoft.com/office/drawing/2014/main" id="{41D19CD5-6CDF-D800-7573-CC24C7B7B0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1672" y="4891809"/>
            <a:ext cx="304800" cy="304800"/>
          </a:xfrm>
          <a:prstGeom prst="rect">
            <a:avLst/>
          </a:prstGeom>
        </p:spPr>
      </p:pic>
      <p:sp>
        <p:nvSpPr>
          <p:cNvPr id="26" name="AutoShape 16">
            <a:extLst>
              <a:ext uri="{FF2B5EF4-FFF2-40B4-BE49-F238E27FC236}">
                <a16:creationId xmlns:a16="http://schemas.microsoft.com/office/drawing/2014/main" id="{633A0F7F-EF54-3EDB-B473-73ADB2B2EABE}"/>
              </a:ext>
            </a:extLst>
          </p:cNvPr>
          <p:cNvSpPr/>
          <p:nvPr/>
        </p:nvSpPr>
        <p:spPr>
          <a:xfrm>
            <a:off x="5746172" y="4866409"/>
            <a:ext cx="558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Последствия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усвоения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AutoShape 17">
            <a:extLst>
              <a:ext uri="{FF2B5EF4-FFF2-40B4-BE49-F238E27FC236}">
                <a16:creationId xmlns:a16="http://schemas.microsoft.com/office/drawing/2014/main" id="{9AABFD69-1375-9E29-1483-C2C894DAD11F}"/>
              </a:ext>
            </a:extLst>
          </p:cNvPr>
          <p:cNvSpPr/>
          <p:nvPr/>
        </p:nvSpPr>
        <p:spPr>
          <a:xfrm>
            <a:off x="5301672" y="5310909"/>
            <a:ext cx="596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Риск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поверхностного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усвоения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: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возможность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воспроизводить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текст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без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понимания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его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сути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что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затрудняет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оценку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реального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уровня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компетенций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и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применение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знаний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на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практике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981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FF862B-3812-AFAB-B1A8-0FC709B5F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/>
              <a:t>Национальная специфика</a:t>
            </a:r>
            <a:endParaRPr lang="zh-CN" altLang="en-US" dirty="0"/>
          </a:p>
        </p:txBody>
      </p:sp>
      <p:sp>
        <p:nvSpPr>
          <p:cNvPr id="4" name="AutoShape 9">
            <a:extLst>
              <a:ext uri="{FF2B5EF4-FFF2-40B4-BE49-F238E27FC236}">
                <a16:creationId xmlns:a16="http://schemas.microsoft.com/office/drawing/2014/main" id="{19D07594-0DB3-FDCE-2C5F-F5111EE92F43}"/>
              </a:ext>
            </a:extLst>
          </p:cNvPr>
          <p:cNvSpPr/>
          <p:nvPr/>
        </p:nvSpPr>
        <p:spPr>
          <a:xfrm>
            <a:off x="1198418" y="2100117"/>
            <a:ext cx="4378036" cy="3728171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12700" cap="flat" cmpd="sng">
            <a:solidFill>
              <a:srgbClr val="5A6D64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54E82175-841B-DE16-9051-1B5E3D0F92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5491" y="2490354"/>
            <a:ext cx="304800" cy="304800"/>
          </a:xfrm>
          <a:prstGeom prst="rect">
            <a:avLst/>
          </a:prstGeom>
        </p:spPr>
      </p:pic>
      <p:sp>
        <p:nvSpPr>
          <p:cNvPr id="8" name="AutoShape 11">
            <a:extLst>
              <a:ext uri="{FF2B5EF4-FFF2-40B4-BE49-F238E27FC236}">
                <a16:creationId xmlns:a16="http://schemas.microsoft.com/office/drawing/2014/main" id="{824153BA-20B7-53A4-16CF-3E2BC6979F67}"/>
              </a:ext>
            </a:extLst>
          </p:cNvPr>
          <p:cNvSpPr/>
          <p:nvPr/>
        </p:nvSpPr>
        <p:spPr>
          <a:xfrm>
            <a:off x="1889991" y="2685472"/>
            <a:ext cx="3402445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ru-RU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Специфическое коммуникативное поведение 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41F160B3-06FE-B2D3-F701-7EA63861D6D3}"/>
              </a:ext>
            </a:extLst>
          </p:cNvPr>
          <p:cNvSpPr/>
          <p:nvPr/>
        </p:nvSpPr>
        <p:spPr>
          <a:xfrm>
            <a:off x="1597891" y="3541062"/>
            <a:ext cx="3244272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ru-RU" sz="140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Китайские</a:t>
            </a:r>
            <a:r>
              <a:rPr lang="ru-RU" sz="1400" b="1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ru-RU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туденты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часто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избегают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задавать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уточняющие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вопросы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опасаясь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выглядеть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некомпетентно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,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что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искажает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обратную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 </a:t>
            </a:r>
            <a:r>
              <a:rPr lang="en-US" sz="1400" b="0" i="0" u="none" strike="noStrike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связь</a:t>
            </a:r>
            <a:r>
              <a:rPr lang="en-US" sz="1400" b="0" i="0" u="none" strike="noStrik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.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9D00B9C-8AE7-71D2-34E4-D57DA3093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137" y="2418027"/>
            <a:ext cx="3402445" cy="309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1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BC88DA8-8AF7-A5A3-E3FE-688999396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691" y="2693987"/>
            <a:ext cx="10654208" cy="1470025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Раздел </a:t>
            </a:r>
            <a:r>
              <a:rPr lang="en-US" altLang="zh-CN" dirty="0"/>
              <a:t>3</a:t>
            </a:r>
            <a:br>
              <a:rPr lang="ru-RU" altLang="zh-CN" dirty="0"/>
            </a:br>
            <a:r>
              <a:rPr lang="ru-RU" altLang="zh-CN" dirty="0"/>
              <a:t>особенности научного стиля речи русского языка для китайской аудитории</a:t>
            </a:r>
            <a:r>
              <a:rPr lang="en-US" altLang="zh-CN" dirty="0"/>
              <a:t> </a:t>
            </a:r>
            <a:r>
              <a:rPr lang="ru-RU" altLang="zh-CN" dirty="0"/>
              <a:t> </a:t>
            </a:r>
            <a:endParaRPr lang="zh-CN" altLang="en-US" u="sng" dirty="0"/>
          </a:p>
        </p:txBody>
      </p:sp>
    </p:spTree>
    <p:extLst>
      <p:ext uri="{BB962C8B-B14F-4D97-AF65-F5344CB8AC3E}">
        <p14:creationId xmlns:p14="http://schemas.microsoft.com/office/powerpoint/2010/main" val="20479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E08A5C-92DB-E30F-7CC6-1EF5BD270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7168" y="444959"/>
            <a:ext cx="7488832" cy="634082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Сложности с терминологией и грамматикой НСР</a:t>
            </a:r>
            <a:br>
              <a:rPr lang="ru-RU" altLang="zh-CN" dirty="0"/>
            </a:br>
            <a:endParaRPr lang="zh-CN" altLang="en-US" dirty="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08B438A7-28D6-14D4-B904-E5803470DDC4}"/>
              </a:ext>
            </a:extLst>
          </p:cNvPr>
          <p:cNvSpPr/>
          <p:nvPr/>
        </p:nvSpPr>
        <p:spPr>
          <a:xfrm>
            <a:off x="762000" y="1841500"/>
            <a:ext cx="52070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44784F92-9B1F-205C-88B0-7BBD494566FA}"/>
              </a:ext>
            </a:extLst>
          </p:cNvPr>
          <p:cNvSpPr/>
          <p:nvPr/>
        </p:nvSpPr>
        <p:spPr>
          <a:xfrm>
            <a:off x="1016000" y="20955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Терминологический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аппарат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F75506-3BE5-4463-8D16-B7CAA5517B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700" y="2724150"/>
            <a:ext cx="279400" cy="279400"/>
          </a:xfrm>
          <a:prstGeom prst="rect">
            <a:avLst/>
          </a:prstGeom>
        </p:spPr>
      </p:pic>
      <p:sp>
        <p:nvSpPr>
          <p:cNvPr id="10" name="AutoShape 8">
            <a:extLst>
              <a:ext uri="{FF2B5EF4-FFF2-40B4-BE49-F238E27FC236}">
                <a16:creationId xmlns:a16="http://schemas.microsoft.com/office/drawing/2014/main" id="{C12FCC0F-9F03-F9D8-93F0-C9AF69E2C730}"/>
              </a:ext>
            </a:extLst>
          </p:cNvPr>
          <p:cNvSpPr/>
          <p:nvPr/>
        </p:nvSpPr>
        <p:spPr>
          <a:xfrm>
            <a:off x="1422400" y="2815936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Непонимание</a:t>
            </a:r>
            <a:r>
              <a:rPr lang="en-US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базовых</a:t>
            </a:r>
            <a:r>
              <a:rPr lang="en-US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понятий</a:t>
            </a:r>
            <a:r>
              <a:rPr lang="ru-RU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на родном языке</a:t>
            </a:r>
            <a:r>
              <a:rPr lang="ru-RU" sz="1600" dirty="0">
                <a:latin typeface="Noto Sans SC"/>
                <a:ea typeface="Noto Sans SC"/>
                <a:cs typeface="Noto Sans SC"/>
                <a:sym typeface="Noto Sans SC"/>
              </a:rPr>
              <a:t>: с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туденты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часто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владеют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специфическими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дисциплинарными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терминами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даже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родном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языке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что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затрудняет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понимание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смысла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научного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текста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на русском языке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4CB8B120-57DE-911B-CEB6-A127481CC5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3937000"/>
            <a:ext cx="279400" cy="279400"/>
          </a:xfrm>
          <a:prstGeom prst="rect">
            <a:avLst/>
          </a:prstGeom>
        </p:spPr>
      </p:pic>
      <p:sp>
        <p:nvSpPr>
          <p:cNvPr id="14" name="AutoShape 10">
            <a:extLst>
              <a:ext uri="{FF2B5EF4-FFF2-40B4-BE49-F238E27FC236}">
                <a16:creationId xmlns:a16="http://schemas.microsoft.com/office/drawing/2014/main" id="{E75F92A9-08A8-FCDC-7EB1-892BC0866C71}"/>
              </a:ext>
            </a:extLst>
          </p:cNvPr>
          <p:cNvSpPr/>
          <p:nvPr/>
        </p:nvSpPr>
        <p:spPr>
          <a:xfrm>
            <a:off x="1422400" y="39116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Проблемы</a:t>
            </a:r>
            <a:r>
              <a:rPr lang="en-US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эквивалентности</a:t>
            </a:r>
            <a:r>
              <a:rPr lang="en-US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перевода</a:t>
            </a:r>
            <a:r>
              <a:rPr lang="ru-RU" sz="1600" dirty="0">
                <a:latin typeface="Noto Sans SC"/>
                <a:ea typeface="Noto Sans SC"/>
                <a:cs typeface="Noto Sans SC"/>
                <a:sym typeface="Noto Sans SC"/>
              </a:rPr>
              <a:t>: 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ч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асто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отсутствуют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точные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лексические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соответствия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а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дословные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переводы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искажают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научный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смысл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F1A6BEC1-1BD0-20BB-1868-D22B7B7477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4953000"/>
            <a:ext cx="279400" cy="279400"/>
          </a:xfrm>
          <a:prstGeom prst="rect">
            <a:avLst/>
          </a:prstGeom>
        </p:spPr>
      </p:pic>
      <p:sp>
        <p:nvSpPr>
          <p:cNvPr id="18" name="AutoShape 12">
            <a:extLst>
              <a:ext uri="{FF2B5EF4-FFF2-40B4-BE49-F238E27FC236}">
                <a16:creationId xmlns:a16="http://schemas.microsoft.com/office/drawing/2014/main" id="{0DD57E98-2C85-B90A-F11B-BB44D5456B6B}"/>
              </a:ext>
            </a:extLst>
          </p:cNvPr>
          <p:cNvSpPr/>
          <p:nvPr/>
        </p:nvSpPr>
        <p:spPr>
          <a:xfrm>
            <a:off x="1422400" y="49276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Трудности</a:t>
            </a:r>
            <a:r>
              <a:rPr lang="en-US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с </a:t>
            </a:r>
            <a:r>
              <a:rPr lang="en-US" sz="1500" b="1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терминами</a:t>
            </a:r>
            <a:r>
              <a:rPr lang="ru-RU" sz="1500" b="1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с одним и тем же корнем</a:t>
            </a:r>
            <a:r>
              <a:rPr lang="ru-RU" sz="1600" dirty="0">
                <a:latin typeface="Noto Sans SC"/>
                <a:ea typeface="Noto Sans SC"/>
                <a:cs typeface="Noto Sans SC"/>
                <a:sym typeface="Noto Sans SC"/>
              </a:rPr>
              <a:t>: 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некоторых термины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требуют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точного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семантического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анализа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дифференциации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sp>
        <p:nvSpPr>
          <p:cNvPr id="20" name="AutoShape 13">
            <a:extLst>
              <a:ext uri="{FF2B5EF4-FFF2-40B4-BE49-F238E27FC236}">
                <a16:creationId xmlns:a16="http://schemas.microsoft.com/office/drawing/2014/main" id="{A9132496-9C72-992B-8968-DFA7FDDD61AD}"/>
              </a:ext>
            </a:extLst>
          </p:cNvPr>
          <p:cNvSpPr/>
          <p:nvPr/>
        </p:nvSpPr>
        <p:spPr>
          <a:xfrm>
            <a:off x="6223000" y="1841500"/>
            <a:ext cx="52070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22" name="AutoShape 14">
            <a:extLst>
              <a:ext uri="{FF2B5EF4-FFF2-40B4-BE49-F238E27FC236}">
                <a16:creationId xmlns:a16="http://schemas.microsoft.com/office/drawing/2014/main" id="{1C2FAEAA-95BD-2917-9D92-66B7459C8D43}"/>
              </a:ext>
            </a:extLst>
          </p:cNvPr>
          <p:cNvSpPr/>
          <p:nvPr/>
        </p:nvSpPr>
        <p:spPr>
          <a:xfrm>
            <a:off x="6400800" y="2095500"/>
            <a:ext cx="48514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Особенности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грамматического</a:t>
            </a:r>
            <a:r>
              <a:rPr lang="en-US" sz="20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20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строя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4" name="Picture 16">
            <a:extLst>
              <a:ext uri="{FF2B5EF4-FFF2-40B4-BE49-F238E27FC236}">
                <a16:creationId xmlns:a16="http://schemas.microsoft.com/office/drawing/2014/main" id="{B60AA26C-6F66-9734-2D59-39D1D36524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009" y="2724150"/>
            <a:ext cx="279400" cy="279400"/>
          </a:xfrm>
          <a:prstGeom prst="rect">
            <a:avLst/>
          </a:prstGeom>
        </p:spPr>
      </p:pic>
      <p:sp>
        <p:nvSpPr>
          <p:cNvPr id="26" name="AutoShape 17">
            <a:extLst>
              <a:ext uri="{FF2B5EF4-FFF2-40B4-BE49-F238E27FC236}">
                <a16:creationId xmlns:a16="http://schemas.microsoft.com/office/drawing/2014/main" id="{12B17458-2C7A-AF8B-2762-F6B9F9335468}"/>
              </a:ext>
            </a:extLst>
          </p:cNvPr>
          <p:cNvSpPr/>
          <p:nvPr/>
        </p:nvSpPr>
        <p:spPr>
          <a:xfrm>
            <a:off x="6870700" y="2641371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Высокая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степень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номинализации</a:t>
            </a:r>
            <a:r>
              <a:rPr lang="ru-RU" sz="1600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: </a:t>
            </a:r>
            <a:r>
              <a:rPr lang="ru-RU" sz="1200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п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р</a:t>
            </a:r>
            <a:r>
              <a:rPr lang="ru-RU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п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еобладание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отглагольных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существительных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над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глаголами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делает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текст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абстрактным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формальным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сложным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синтаксического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анализа</a:t>
            </a:r>
            <a:r>
              <a:rPr lang="en-US" sz="12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28" name="Picture 18">
            <a:extLst>
              <a:ext uri="{FF2B5EF4-FFF2-40B4-BE49-F238E27FC236}">
                <a16:creationId xmlns:a16="http://schemas.microsoft.com/office/drawing/2014/main" id="{5C68C026-131B-6891-0C2F-6C1B37614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7391" y="3666836"/>
            <a:ext cx="279400" cy="279400"/>
          </a:xfrm>
          <a:prstGeom prst="rect">
            <a:avLst/>
          </a:prstGeom>
        </p:spPr>
      </p:pic>
      <p:sp>
        <p:nvSpPr>
          <p:cNvPr id="30" name="AutoShape 19">
            <a:extLst>
              <a:ext uri="{FF2B5EF4-FFF2-40B4-BE49-F238E27FC236}">
                <a16:creationId xmlns:a16="http://schemas.microsoft.com/office/drawing/2014/main" id="{E6041585-BF32-CB07-AE57-1DC5015958CB}"/>
              </a:ext>
            </a:extLst>
          </p:cNvPr>
          <p:cNvSpPr/>
          <p:nvPr/>
        </p:nvSpPr>
        <p:spPr>
          <a:xfrm>
            <a:off x="6870700" y="36322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Пассивные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конструкции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безличность</a:t>
            </a:r>
            <a:r>
              <a:rPr lang="ru-RU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br>
              <a:rPr lang="en-US" sz="1600" b="0" i="0" u="none" strike="noStrike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спользование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оборотов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«</a:t>
            </a:r>
            <a:r>
              <a:rPr lang="en-US" sz="1300" b="0" i="1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следует</a:t>
            </a:r>
            <a:r>
              <a:rPr lang="en-US" sz="1300" b="0" i="1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1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отметить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», «</a:t>
            </a:r>
            <a:r>
              <a:rPr lang="en-US" sz="1300" b="0" i="1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необходимо</a:t>
            </a:r>
            <a:r>
              <a:rPr lang="en-US" sz="1300" b="0" i="1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1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подчеркнуть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»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созда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ё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т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объективность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усложняет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структуру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предложений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32" name="Picture 20">
            <a:extLst>
              <a:ext uri="{FF2B5EF4-FFF2-40B4-BE49-F238E27FC236}">
                <a16:creationId xmlns:a16="http://schemas.microsoft.com/office/drawing/2014/main" id="{9EAC7835-E2AE-91D7-868A-789A737E88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87391" y="4730172"/>
            <a:ext cx="279400" cy="279400"/>
          </a:xfrm>
          <a:prstGeom prst="rect">
            <a:avLst/>
          </a:prstGeom>
        </p:spPr>
      </p:pic>
      <p:sp>
        <p:nvSpPr>
          <p:cNvPr id="34" name="AutoShape 21">
            <a:extLst>
              <a:ext uri="{FF2B5EF4-FFF2-40B4-BE49-F238E27FC236}">
                <a16:creationId xmlns:a16="http://schemas.microsoft.com/office/drawing/2014/main" id="{BD998EFC-A896-501D-2F26-24D9DCF9A1E6}"/>
              </a:ext>
            </a:extLst>
          </p:cNvPr>
          <p:cNvSpPr/>
          <p:nvPr/>
        </p:nvSpPr>
        <p:spPr>
          <a:xfrm>
            <a:off x="6870700" y="48006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Обилие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причастных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деепричастных</a:t>
            </a:r>
            <a:r>
              <a:rPr lang="en-US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 dirty="0" err="1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оборотов</a:t>
            </a:r>
            <a:r>
              <a:rPr lang="ru-RU" sz="15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, использование клише:</a:t>
            </a:r>
            <a:r>
              <a:rPr lang="ru-RU" sz="1600" dirty="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сложные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синтаксические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конструкции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 различные клише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требуют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высокой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концентрации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определения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логических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грамматических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связей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784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4398B73-F1BD-D441-F9A1-E3F720496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2" y="2693987"/>
            <a:ext cx="10654208" cy="1470025"/>
          </a:xfrm>
        </p:spPr>
        <p:txBody>
          <a:bodyPr>
            <a:normAutofit fontScale="90000"/>
          </a:bodyPr>
          <a:lstStyle/>
          <a:p>
            <a:r>
              <a:rPr lang="ru-RU" altLang="zh-CN" dirty="0"/>
              <a:t>Раздел 4</a:t>
            </a:r>
            <a:br>
              <a:rPr lang="ru-RU" altLang="zh-CN" dirty="0"/>
            </a:br>
            <a:r>
              <a:rPr lang="ru-RU" altLang="zh-CN" dirty="0"/>
              <a:t>Вызовы современности: Использование ИИ и переводчиков</a:t>
            </a:r>
            <a:br>
              <a:rPr lang="ru-RU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5437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9BA23D-9457-2EB1-C791-170AA6F97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zh-CN" dirty="0"/>
              <a:t>Негативные последствия при использовании средств ИИ </a:t>
            </a:r>
            <a:endParaRPr lang="zh-CN" alt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03F0BC8-D589-F1A3-A2D6-3C3EDA554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1109" y="2586182"/>
            <a:ext cx="3556000" cy="266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6" name="AutoShape 6">
            <a:extLst>
              <a:ext uri="{FF2B5EF4-FFF2-40B4-BE49-F238E27FC236}">
                <a16:creationId xmlns:a16="http://schemas.microsoft.com/office/drawing/2014/main" id="{F03B338E-2FEE-54A8-0019-D5C6B8E96E5C}"/>
              </a:ext>
            </a:extLst>
          </p:cNvPr>
          <p:cNvSpPr/>
          <p:nvPr/>
        </p:nvSpPr>
        <p:spPr>
          <a:xfrm>
            <a:off x="4881418" y="2459182"/>
            <a:ext cx="6604000" cy="1460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12700" cap="flat" cmpd="sng">
            <a:solidFill>
              <a:srgbClr val="5A6D64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366D42-1862-837F-6438-F4318283AA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418" y="2687782"/>
            <a:ext cx="304800" cy="304800"/>
          </a:xfrm>
          <a:prstGeom prst="rect">
            <a:avLst/>
          </a:prstGeom>
        </p:spPr>
      </p:pic>
      <p:sp>
        <p:nvSpPr>
          <p:cNvPr id="10" name="AutoShape 8">
            <a:extLst>
              <a:ext uri="{FF2B5EF4-FFF2-40B4-BE49-F238E27FC236}">
                <a16:creationId xmlns:a16="http://schemas.microsoft.com/office/drawing/2014/main" id="{BB04AA48-EDB6-4B20-8B67-81DF184802CE}"/>
              </a:ext>
            </a:extLst>
          </p:cNvPr>
          <p:cNvSpPr/>
          <p:nvPr/>
        </p:nvSpPr>
        <p:spPr>
          <a:xfrm>
            <a:off x="5579918" y="2662382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Для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студентов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Noto Sans SC"/>
              </a:rPr>
              <a:t>: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AutoShape 9">
            <a:extLst>
              <a:ext uri="{FF2B5EF4-FFF2-40B4-BE49-F238E27FC236}">
                <a16:creationId xmlns:a16="http://schemas.microsoft.com/office/drawing/2014/main" id="{B0EC3B8F-78FF-7D52-BE6A-A53A329BB727}"/>
              </a:ext>
            </a:extLst>
          </p:cNvPr>
          <p:cNvSpPr/>
          <p:nvPr/>
        </p:nvSpPr>
        <p:spPr>
          <a:xfrm>
            <a:off x="5135418" y="3119582"/>
            <a:ext cx="609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Формулирование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«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китайской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логики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» в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русском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тексте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из-за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дословного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перевода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частые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семантические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ошибки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искажения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сочетаемости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слов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.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Это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затрудняет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развитие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навыков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самостоятельного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академического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общения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на русском языке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sp>
        <p:nvSpPr>
          <p:cNvPr id="14" name="AutoShape 10">
            <a:extLst>
              <a:ext uri="{FF2B5EF4-FFF2-40B4-BE49-F238E27FC236}">
                <a16:creationId xmlns:a16="http://schemas.microsoft.com/office/drawing/2014/main" id="{B7FE03DC-800B-F91E-6FB5-DA3DD9B8D156}"/>
              </a:ext>
            </a:extLst>
          </p:cNvPr>
          <p:cNvSpPr/>
          <p:nvPr/>
        </p:nvSpPr>
        <p:spPr>
          <a:xfrm>
            <a:off x="4881418" y="4135582"/>
            <a:ext cx="6604000" cy="1460500"/>
          </a:xfrm>
          <a:prstGeom prst="roundRect">
            <a:avLst>
              <a:gd name="adj" fmla="val 0"/>
            </a:avLst>
          </a:prstGeom>
          <a:solidFill>
            <a:srgbClr val="5A6D64">
              <a:alpha val="8000"/>
            </a:srgbClr>
          </a:solidFill>
          <a:ln w="12700" cap="flat" cmpd="sng">
            <a:solidFill>
              <a:srgbClr val="5A6D64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51C7306B-2E99-AB2E-906B-3F236D2010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5418" y="4364182"/>
            <a:ext cx="304800" cy="304800"/>
          </a:xfrm>
          <a:prstGeom prst="rect">
            <a:avLst/>
          </a:prstGeom>
        </p:spPr>
      </p:pic>
      <p:sp>
        <p:nvSpPr>
          <p:cNvPr id="18" name="AutoShape 12">
            <a:extLst>
              <a:ext uri="{FF2B5EF4-FFF2-40B4-BE49-F238E27FC236}">
                <a16:creationId xmlns:a16="http://schemas.microsoft.com/office/drawing/2014/main" id="{5AA0F7AC-9162-844D-9ECD-0D73C3864A3F}"/>
              </a:ext>
            </a:extLst>
          </p:cNvPr>
          <p:cNvSpPr/>
          <p:nvPr/>
        </p:nvSpPr>
        <p:spPr>
          <a:xfrm>
            <a:off x="5579918" y="4338782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Для </a:t>
            </a:r>
            <a:r>
              <a:rPr lang="en-US" sz="18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преподавателей</a:t>
            </a:r>
            <a:r>
              <a:rPr lang="en-US" sz="1800" b="1" i="0" u="none" strike="noStrike" dirty="0">
                <a:solidFill>
                  <a:srgbClr val="5A6D64"/>
                </a:solidFill>
                <a:latin typeface="Noto Sans SC"/>
                <a:ea typeface="Noto Sans SC"/>
                <a:cs typeface="Noto Sans SC"/>
                <a:sym typeface="Noto Sans SC"/>
              </a:rPr>
              <a:t>:</a:t>
            </a:r>
            <a:endParaRPr lang="en-US" sz="1100" dirty="0"/>
          </a:p>
        </p:txBody>
      </p:sp>
      <p:sp>
        <p:nvSpPr>
          <p:cNvPr id="20" name="AutoShape 13">
            <a:extLst>
              <a:ext uri="{FF2B5EF4-FFF2-40B4-BE49-F238E27FC236}">
                <a16:creationId xmlns:a16="http://schemas.microsoft.com/office/drawing/2014/main" id="{1CBE1726-BF86-06ED-2989-5CF6BFEB7944}"/>
              </a:ext>
            </a:extLst>
          </p:cNvPr>
          <p:cNvSpPr/>
          <p:nvPr/>
        </p:nvSpPr>
        <p:spPr>
          <a:xfrm>
            <a:off x="5135418" y="4795982"/>
            <a:ext cx="609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Машинные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переводы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создают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образ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«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гладкого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»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текста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скрывая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реальный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уровень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владения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языком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отсутствие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собственных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мыслей</a:t>
            </a:r>
            <a:r>
              <a:rPr lang="ru-RU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или логических связей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.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Это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усложняет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объективную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оценку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знаний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выявление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реальных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проблем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студентов</a:t>
            </a:r>
            <a:r>
              <a:rPr lang="en-US" sz="1300" b="0" i="0" u="none" strike="noStrike" dirty="0">
                <a:solidFill>
                  <a:srgbClr val="4B4B4B"/>
                </a:solidFill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82223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1B084F-9DE7-E8DE-CB49-C59D8EAD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dirty="0"/>
              <a:t>Заключение</a:t>
            </a:r>
            <a:endParaRPr lang="zh-CN" altLang="en-US" dirty="0"/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6ED4CE63-51B5-BE25-0ADC-52E7051EC1D3}"/>
              </a:ext>
            </a:extLst>
          </p:cNvPr>
          <p:cNvSpPr/>
          <p:nvPr/>
        </p:nvSpPr>
        <p:spPr>
          <a:xfrm>
            <a:off x="824346" y="2392218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C3A14466-8D36-13CC-55B5-AC33FE6141CF}"/>
              </a:ext>
            </a:extLst>
          </p:cNvPr>
          <p:cNvSpPr/>
          <p:nvPr/>
        </p:nvSpPr>
        <p:spPr>
          <a:xfrm>
            <a:off x="1459346" y="2544618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Преодоление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интерференции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родного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языка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A73236B5-64DF-DBFA-6AD3-4F96BF10ED5B}"/>
              </a:ext>
            </a:extLst>
          </p:cNvPr>
          <p:cNvSpPr/>
          <p:nvPr/>
        </p:nvSpPr>
        <p:spPr>
          <a:xfrm>
            <a:off x="1014846" y="2963718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Применение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функционально-коммуникативного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подхода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минимизации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влияния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китайского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языка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формирование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языковых компетенций на русском языке.</a:t>
            </a:r>
            <a:endParaRPr lang="en-US" sz="1100" dirty="0"/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A956EE44-C2D1-AD84-2B6B-ABD3DDCBE047}"/>
              </a:ext>
            </a:extLst>
          </p:cNvPr>
          <p:cNvSpPr/>
          <p:nvPr/>
        </p:nvSpPr>
        <p:spPr>
          <a:xfrm>
            <a:off x="6285346" y="2392218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60E7A9-1DF4-4314-E045-059CE6047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5846" y="2582718"/>
            <a:ext cx="304800" cy="304800"/>
          </a:xfrm>
          <a:prstGeom prst="rect">
            <a:avLst/>
          </a:prstGeom>
        </p:spPr>
      </p:pic>
      <p:sp>
        <p:nvSpPr>
          <p:cNvPr id="14" name="AutoShape 12">
            <a:extLst>
              <a:ext uri="{FF2B5EF4-FFF2-40B4-BE49-F238E27FC236}">
                <a16:creationId xmlns:a16="http://schemas.microsoft.com/office/drawing/2014/main" id="{F265101A-E055-83D5-A58B-8DEB29ADC099}"/>
              </a:ext>
            </a:extLst>
          </p:cNvPr>
          <p:cNvSpPr/>
          <p:nvPr/>
        </p:nvSpPr>
        <p:spPr>
          <a:xfrm>
            <a:off x="6920346" y="2544618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Адаптация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методик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китайской аудитории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8701D428-5706-37E5-B2E5-AF26B01FD1D9}"/>
              </a:ext>
            </a:extLst>
          </p:cNvPr>
          <p:cNvSpPr/>
          <p:nvPr/>
        </p:nvSpPr>
        <p:spPr>
          <a:xfrm>
            <a:off x="6475846" y="2963718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Разработка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заданий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направленных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развитие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аналитических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способностей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и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создание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безопасной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коммуникативной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среды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dirty="0">
                <a:latin typeface="Noto Sans SC"/>
                <a:ea typeface="Noto Sans SC"/>
                <a:cs typeface="Noto Sans SC"/>
                <a:sym typeface="Noto Sans SC"/>
              </a:rPr>
              <a:t>эффективного обучения.</a:t>
            </a:r>
            <a:endParaRPr lang="en-US" sz="1100" dirty="0"/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28174629-D1B1-02EF-595E-6646A2013E56}"/>
              </a:ext>
            </a:extLst>
          </p:cNvPr>
          <p:cNvSpPr/>
          <p:nvPr/>
        </p:nvSpPr>
        <p:spPr>
          <a:xfrm>
            <a:off x="824346" y="3725718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15">
            <a:extLst>
              <a:ext uri="{FF2B5EF4-FFF2-40B4-BE49-F238E27FC236}">
                <a16:creationId xmlns:a16="http://schemas.microsoft.com/office/drawing/2014/main" id="{537C96D0-9245-3431-F36C-C5FF3B43A1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846" y="3916218"/>
            <a:ext cx="304800" cy="304800"/>
          </a:xfrm>
          <a:prstGeom prst="rect">
            <a:avLst/>
          </a:prstGeom>
        </p:spPr>
      </p:pic>
      <p:sp>
        <p:nvSpPr>
          <p:cNvPr id="22" name="AutoShape 16">
            <a:extLst>
              <a:ext uri="{FF2B5EF4-FFF2-40B4-BE49-F238E27FC236}">
                <a16:creationId xmlns:a16="http://schemas.microsoft.com/office/drawing/2014/main" id="{C8589815-17EF-038C-7D8A-3CB41A13799A}"/>
              </a:ext>
            </a:extLst>
          </p:cNvPr>
          <p:cNvSpPr/>
          <p:nvPr/>
        </p:nvSpPr>
        <p:spPr>
          <a:xfrm>
            <a:off x="1459346" y="3878118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Освоение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специфики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НСР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через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интерактивность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AutoShape 17">
            <a:extLst>
              <a:ext uri="{FF2B5EF4-FFF2-40B4-BE49-F238E27FC236}">
                <a16:creationId xmlns:a16="http://schemas.microsoft.com/office/drawing/2014/main" id="{EEA02D5C-0232-1BD8-22A1-F706ECDBCB8D}"/>
              </a:ext>
            </a:extLst>
          </p:cNvPr>
          <p:cNvSpPr/>
          <p:nvPr/>
        </p:nvSpPr>
        <p:spPr>
          <a:xfrm>
            <a:off x="1014846" y="4297218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Использование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ru-RU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интерактивных методов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для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освоения</a:t>
            </a:r>
            <a:r>
              <a:rPr lang="ru-RU" sz="1300" dirty="0">
                <a:latin typeface="Noto Sans SC"/>
                <a:ea typeface="Noto Sans SC"/>
                <a:cs typeface="Noto Sans SC"/>
                <a:sym typeface="Noto Sans SC"/>
              </a:rPr>
              <a:t> НСР русского языка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sp>
        <p:nvSpPr>
          <p:cNvPr id="26" name="AutoShape 18">
            <a:extLst>
              <a:ext uri="{FF2B5EF4-FFF2-40B4-BE49-F238E27FC236}">
                <a16:creationId xmlns:a16="http://schemas.microsoft.com/office/drawing/2014/main" id="{AC876728-36D2-D13B-B8DE-8ED18F8F0C55}"/>
              </a:ext>
            </a:extLst>
          </p:cNvPr>
          <p:cNvSpPr/>
          <p:nvPr/>
        </p:nvSpPr>
        <p:spPr>
          <a:xfrm>
            <a:off x="6285346" y="3725718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A6D6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19">
            <a:extLst>
              <a:ext uri="{FF2B5EF4-FFF2-40B4-BE49-F238E27FC236}">
                <a16:creationId xmlns:a16="http://schemas.microsoft.com/office/drawing/2014/main" id="{7BF91D38-247B-31F3-998F-A0A76937FF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5846" y="3916218"/>
            <a:ext cx="304800" cy="304800"/>
          </a:xfrm>
          <a:prstGeom prst="rect">
            <a:avLst/>
          </a:prstGeom>
        </p:spPr>
      </p:pic>
      <p:sp>
        <p:nvSpPr>
          <p:cNvPr id="30" name="AutoShape 20">
            <a:extLst>
              <a:ext uri="{FF2B5EF4-FFF2-40B4-BE49-F238E27FC236}">
                <a16:creationId xmlns:a16="http://schemas.microsoft.com/office/drawing/2014/main" id="{F79EB49A-2378-3BC8-6F3A-25270DFDFE4E}"/>
              </a:ext>
            </a:extLst>
          </p:cNvPr>
          <p:cNvSpPr/>
          <p:nvPr/>
        </p:nvSpPr>
        <p:spPr>
          <a:xfrm>
            <a:off x="6920346" y="3878118"/>
            <a:ext cx="444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Управление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использованием</a:t>
            </a:r>
            <a:r>
              <a:rPr lang="en-US" sz="1600" b="1" i="0" u="none" strike="noStrike" dirty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 ИИ-</a:t>
            </a:r>
            <a:r>
              <a:rPr lang="en-US" sz="1600" b="1" i="0" u="none" strike="noStrike" dirty="0" err="1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инструментов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AutoShape 21">
            <a:extLst>
              <a:ext uri="{FF2B5EF4-FFF2-40B4-BE49-F238E27FC236}">
                <a16:creationId xmlns:a16="http://schemas.microsoft.com/office/drawing/2014/main" id="{69D5DC25-43A5-8E60-2405-F261DF3D4769}"/>
              </a:ext>
            </a:extLst>
          </p:cNvPr>
          <p:cNvSpPr/>
          <p:nvPr/>
        </p:nvSpPr>
        <p:spPr>
          <a:xfrm>
            <a:off x="6475846" y="4297218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Регуляция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применения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нейросетей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как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вспомогательных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средств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,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сохраняя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приоритет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самостоятельной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работы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и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глубокого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анализа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300" b="0" i="0" u="none" strike="noStrike" dirty="0" err="1">
                <a:latin typeface="Noto Sans SC"/>
                <a:ea typeface="Noto Sans SC"/>
                <a:cs typeface="Noto Sans SC"/>
                <a:sym typeface="Noto Sans SC"/>
              </a:rPr>
              <a:t>информации</a:t>
            </a:r>
            <a:r>
              <a:rPr lang="en-US" sz="1300" b="0" i="0" u="none" strike="noStrike" dirty="0">
                <a:latin typeface="Noto Sans SC"/>
                <a:ea typeface="Noto Sans SC"/>
                <a:cs typeface="Noto Sans SC"/>
                <a:sym typeface="Noto Sans SC"/>
              </a:rPr>
              <a:t>.</a:t>
            </a:r>
            <a:endParaRPr lang="en-US" sz="1100" dirty="0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355BBB1F-2BD5-E800-5683-A08345B0E2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4846" y="252556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28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>
            <a:extLst>
              <a:ext uri="{FF2B5EF4-FFF2-40B4-BE49-F238E27FC236}">
                <a16:creationId xmlns:a16="http://schemas.microsoft.com/office/drawing/2014/main" id="{84214353-FEE7-E4AC-D44A-AA14B9295BD6}"/>
              </a:ext>
            </a:extLst>
          </p:cNvPr>
          <p:cNvSpPr txBox="1">
            <a:spLocks/>
          </p:cNvSpPr>
          <p:nvPr/>
        </p:nvSpPr>
        <p:spPr>
          <a:xfrm>
            <a:off x="886691" y="3429000"/>
            <a:ext cx="10654208" cy="14700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zh-CN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Спасибо за внимание! </a:t>
            </a:r>
            <a:endParaRPr lang="zh-CN" altLang="en-US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93388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0484649-2C67-4BB2-9DF8-9C576CB4308C}" vid="{066DF1B2-D1AE-4F1A-9BE1-60D8E15A75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217</TotalTime>
  <Words>874</Words>
  <Application>Microsoft Office PowerPoint</Application>
  <PresentationFormat>宽屏</PresentationFormat>
  <Paragraphs>69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Noto Sans SC</vt:lpstr>
      <vt:lpstr>Arial</vt:lpstr>
      <vt:lpstr>Calibri</vt:lpstr>
      <vt:lpstr>Open Sans</vt:lpstr>
      <vt:lpstr>主题1</vt:lpstr>
      <vt:lpstr>PowerPoint 演示文稿</vt:lpstr>
      <vt:lpstr>Актуальность и цель работы</vt:lpstr>
      <vt:lpstr>Основные трудности при обучении НСР в китайской аудитории</vt:lpstr>
      <vt:lpstr>Раздел 1 Интерференция родного языка как основная трудность </vt:lpstr>
      <vt:lpstr>Различия на грамматическом уровне </vt:lpstr>
      <vt:lpstr>Различия на стилистическом уровне</vt:lpstr>
      <vt:lpstr>Раздел 2 влияние китайской образовательной традиции на освоение нср русского языка </vt:lpstr>
      <vt:lpstr>китайская образовательная традиция </vt:lpstr>
      <vt:lpstr>Национальная специфика</vt:lpstr>
      <vt:lpstr>Раздел 3 особенности научного стиля речи русского языка для китайской аудитории  </vt:lpstr>
      <vt:lpstr>Сложности с терминологией и грамматикой НСР </vt:lpstr>
      <vt:lpstr>Раздел 4 Вызовы современности: Использование ИИ и переводчиков </vt:lpstr>
      <vt:lpstr>Негативные последствия при использовании средств ИИ </vt:lpstr>
      <vt:lpstr>Заключение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HAOTONG LIU</dc:creator>
  <cp:lastModifiedBy>HAOTONG LIU</cp:lastModifiedBy>
  <cp:revision>4</cp:revision>
  <dcterms:created xsi:type="dcterms:W3CDTF">2026-07-06T10:59:56Z</dcterms:created>
  <dcterms:modified xsi:type="dcterms:W3CDTF">2026-07-07T11:16:36Z</dcterms:modified>
</cp:coreProperties>
</file>