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475" r:id="rId2"/>
    <p:sldId id="400" r:id="rId3"/>
    <p:sldId id="744" r:id="rId4"/>
    <p:sldId id="764" r:id="rId5"/>
    <p:sldId id="489" r:id="rId6"/>
    <p:sldId id="488" r:id="rId7"/>
    <p:sldId id="486" r:id="rId8"/>
    <p:sldId id="491" r:id="rId9"/>
    <p:sldId id="487" r:id="rId10"/>
    <p:sldId id="762" r:id="rId11"/>
    <p:sldId id="485" r:id="rId12"/>
    <p:sldId id="611" r:id="rId13"/>
    <p:sldId id="759" r:id="rId14"/>
    <p:sldId id="454" r:id="rId15"/>
    <p:sldId id="456" r:id="rId16"/>
    <p:sldId id="763" r:id="rId17"/>
    <p:sldId id="483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EFF4"/>
    <a:srgbClr val="FFFFFF"/>
    <a:srgbClr val="CCE7FC"/>
    <a:srgbClr val="FFC000"/>
    <a:srgbClr val="49708F"/>
    <a:srgbClr val="CAECFF"/>
    <a:srgbClr val="4DD0E1"/>
    <a:srgbClr val="000000"/>
    <a:srgbClr val="B184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4587" autoAdjust="0"/>
    <p:restoredTop sz="86358" autoAdjust="0"/>
  </p:normalViewPr>
  <p:slideViewPr>
    <p:cSldViewPr snapToGrid="0">
      <p:cViewPr varScale="1">
        <p:scale>
          <a:sx n="70" d="100"/>
          <a:sy n="70" d="100"/>
        </p:scale>
        <p:origin x="84" y="9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248" y="6284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BF326D-2D27-4C35-B848-47CBFAD429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562045"/>
            <a:ext cx="9144000" cy="947918"/>
          </a:xfrm>
        </p:spPr>
        <p:txBody>
          <a:bodyPr anchor="b">
            <a:normAutofit/>
          </a:bodyPr>
          <a:lstStyle>
            <a:lvl1pPr algn="ctr">
              <a:defRPr sz="4800">
                <a:solidFill>
                  <a:srgbClr val="FEC359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7FB23DE-56C7-41E4-AFD9-2ED1E33473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E1FDE3F-7168-4454-B566-F80C0E516CD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492715" y="62411"/>
            <a:ext cx="2761696" cy="263687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AB09461-B455-4F34-B9E6-71A06E1766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2761696" cy="2636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6735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FBAE40"/>
          </p15:clr>
        </p15:guide>
        <p15:guide id="4" pos="7287">
          <p15:clr>
            <a:srgbClr val="FBAE40"/>
          </p15:clr>
        </p15:guide>
        <p15:guide id="5" orient="horz" pos="4088">
          <p15:clr>
            <a:srgbClr val="FBAE40"/>
          </p15:clr>
        </p15:guide>
        <p15:guide id="6" orient="horz" pos="232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508672-0262-4D88-A1E8-DA48068562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71A085D-773F-4B0C-A306-FB0A7EB9BA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D70765-3849-4763-9C61-BC242096B7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A8E84-7E72-4C88-9FFA-E2D81CC304C2}" type="datetimeFigureOut">
              <a:rPr lang="ru-RU" smtClean="0"/>
              <a:pPr/>
              <a:t>22.12.2023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5B731C3-B595-4F0E-AFE5-891CE65B3C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BFBDE84-81EC-4EBD-ABC9-DB41284AF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B34C5-61F3-42AA-A5F1-A5FBF8644D0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74480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A99A222-1FA6-48A7-BBA2-FB23339FB0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F3BA9A1-D1BE-4608-BEB2-F53F0B934D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4CC9D1B-ACA4-4438-BFF1-F4E72257A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A8E84-7E72-4C88-9FFA-E2D81CC304C2}" type="datetimeFigureOut">
              <a:rPr lang="ru-RU" smtClean="0"/>
              <a:pPr/>
              <a:t>22.12.2023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50108D5-EF6C-4AF9-8ED2-406D15FB1D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759FCF7-C8F6-4CAC-8383-4ECE752E5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B34C5-61F3-42AA-A5F1-A5FBF8644D0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54015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B5A1F5-DC56-4363-93E8-CCC2B97A1F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5299439-9BBF-477F-8B1E-F770930BA4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57A66E6-5532-409A-95F6-70022B4ED9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A8E84-7E72-4C88-9FFA-E2D81CC304C2}" type="datetimeFigureOut">
              <a:rPr lang="ru-RU" smtClean="0"/>
              <a:pPr/>
              <a:t>22.12.2023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262E322-4083-42B4-964A-EDF82172FA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D5D8A73-DDF0-4B5C-9F4B-748D006B1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B34C5-61F3-42AA-A5F1-A5FBF8644D0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14017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F73DD0-86E1-48B2-8770-C9C294ADE2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2D35C21-0ECC-4F2F-A4DF-B642A54F1E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AA58C3D-2E5D-4519-803B-507821B930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A8E84-7E72-4C88-9FFA-E2D81CC304C2}" type="datetimeFigureOut">
              <a:rPr lang="ru-RU" smtClean="0"/>
              <a:pPr/>
              <a:t>22.12.2023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50F4A94-3738-40A4-A263-B12594CB43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BC027FF-89C8-4D63-ACF9-872E5715B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B34C5-61F3-42AA-A5F1-A5FBF8644D0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89523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66638F-BE93-477A-A746-B332C5E590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0BBCBB0-1F68-43FF-8247-09DF63ED80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B84A2C0-EAB9-48B7-9A5F-78ADECDE44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711E84C-5B73-4399-9DF6-62F6D1E3AF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A8E84-7E72-4C88-9FFA-E2D81CC304C2}" type="datetimeFigureOut">
              <a:rPr lang="ru-RU" smtClean="0"/>
              <a:pPr/>
              <a:t>22.12.2023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5667458-52D7-4005-B315-348A089A0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D05DFAE-6BC7-4450-9CF2-1AFDC20D3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B34C5-61F3-42AA-A5F1-A5FBF8644D0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67877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FB2ADA-A2CB-48C0-BEA9-6E1170DF74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3186B91-13C1-4938-92E6-EDE0890D10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FAB8B0F-792F-4F9B-B776-748128AB35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28225FC-D838-4D1C-A9B7-EB2E174308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B7E8FA7-183D-4615-8887-1476B6A323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FBE4ACF-CEFE-4A20-905E-DC71B08533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A8E84-7E72-4C88-9FFA-E2D81CC304C2}" type="datetimeFigureOut">
              <a:rPr lang="ru-RU" smtClean="0"/>
              <a:pPr/>
              <a:t>22.12.2023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B538E08-08FD-4021-8F52-ADEF7FA10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F449400-BB9A-4EA5-B3B8-63E080B876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B34C5-61F3-42AA-A5F1-A5FBF8644D0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97163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3">
            <a:extLst>
              <a:ext uri="{FF2B5EF4-FFF2-40B4-BE49-F238E27FC236}">
                <a16:creationId xmlns:a16="http://schemas.microsoft.com/office/drawing/2014/main" id="{67D7E6C7-7948-4881-ADD3-7DEE529615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3887" y="1314449"/>
            <a:ext cx="10944225" cy="4067175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3AF0D8F3-25F9-4F4A-9F16-F9BEE7E88A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213" y="342900"/>
            <a:ext cx="7475537" cy="476248"/>
          </a:xfrm>
        </p:spPr>
        <p:txBody>
          <a:bodyPr anchor="b"/>
          <a:lstStyle>
            <a:lvl1pPr>
              <a:defRPr lang="ru-RU" sz="2800" kern="1200" dirty="0">
                <a:solidFill>
                  <a:srgbClr val="12306B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400758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усто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3">
            <a:extLst>
              <a:ext uri="{FF2B5EF4-FFF2-40B4-BE49-F238E27FC236}">
                <a16:creationId xmlns:a16="http://schemas.microsoft.com/office/drawing/2014/main" id="{4D759720-3FF4-4EC8-8734-61A34CD335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3887" y="1314449"/>
            <a:ext cx="10944225" cy="4067175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FC3FF100-49C1-464A-93F4-C29884C9C0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213" y="342900"/>
            <a:ext cx="7475537" cy="476248"/>
          </a:xfrm>
        </p:spPr>
        <p:txBody>
          <a:bodyPr anchor="b"/>
          <a:lstStyle>
            <a:lvl1pPr>
              <a:defRPr lang="ru-RU" sz="2800" kern="1200" dirty="0">
                <a:solidFill>
                  <a:srgbClr val="FEC359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379445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FBAE40"/>
          </p15:clr>
        </p15:guide>
        <p15:guide id="4" orient="horz" pos="4065">
          <p15:clr>
            <a:srgbClr val="FBAE40"/>
          </p15:clr>
        </p15:guide>
        <p15:guide id="5" orient="horz" pos="255">
          <p15:clr>
            <a:srgbClr val="FBAE40"/>
          </p15:clr>
        </p15:guide>
        <p15:guide id="6" pos="7287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93BF0E-9310-412D-AEAF-5200D48A4A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1D87453-25C8-4ECA-9F88-79ED16620C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29AAF15-EB8B-46F1-B64B-8F25FC6B8B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6F75D1-5BC6-461B-A1D6-52EB65A35A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A8E84-7E72-4C88-9FFA-E2D81CC304C2}" type="datetimeFigureOut">
              <a:rPr lang="ru-RU" smtClean="0"/>
              <a:pPr/>
              <a:t>22.12.2023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038F190-C8B5-414B-ADED-046CD90C02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E736E58-2454-4637-95B3-4ED94B2B0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B34C5-61F3-42AA-A5F1-A5FBF8644D0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30950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2C8239-E99F-4D87-A02A-A8DE5FE4ED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997E94B-B91D-4EF8-B9EB-DBEF1E8D3A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E528615-14C3-4540-9560-EC88A47416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6BA1424-6C32-43E4-8CFF-02D0EB1824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A8E84-7E72-4C88-9FFA-E2D81CC304C2}" type="datetimeFigureOut">
              <a:rPr lang="ru-RU" smtClean="0"/>
              <a:pPr/>
              <a:t>22.12.2023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029E900-B560-45E5-9550-F3E617663A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7EA0360-D8B5-415F-ACB0-85C34A553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B34C5-61F3-42AA-A5F1-A5FBF8644D0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08738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8AFEB8-AE1D-4147-AC19-C6E7D7A39D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2D0949C-7295-4FC8-8D8F-CC780EEA53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91F3D0-A522-48C3-A855-E65660588F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BA8E84-7E72-4C88-9FFA-E2D81CC304C2}" type="datetimeFigureOut">
              <a:rPr lang="ru-RU" smtClean="0"/>
              <a:pPr/>
              <a:t>22.12.2023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5D54BCF-BFA6-486C-A012-EA7579F576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DD63792-9F8A-491F-A696-5224ECF3F9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4B34C5-61F3-42AA-A5F1-A5FBF8644D0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3503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hyperlink" Target="http://www.youtube.com/watch?v=VnMYexwH8Z4" TargetMode="External"/><Relationship Id="rId7" Type="http://schemas.openxmlformats.org/officeDocument/2006/relationships/image" Target="../media/image22.png"/><Relationship Id="rId2" Type="http://schemas.openxmlformats.org/officeDocument/2006/relationships/hyperlink" Target="https://yandex.ru/video/touch/preview/2821587768903510257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youtu.be/OmDRADil1oY" TargetMode="External"/><Relationship Id="rId5" Type="http://schemas.openxmlformats.org/officeDocument/2006/relationships/hyperlink" Target="https://youtu.be/0pnKXxxjkEg" TargetMode="External"/><Relationship Id="rId4" Type="http://schemas.openxmlformats.org/officeDocument/2006/relationships/hyperlink" Target="http://www.youtube.com/watch?v=uG1T2U4EDrM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hyperlink" Target="https://youtu.be/q7ilEvxh76s%20&#1063;&#1077;&#1073;&#1091;&#1088;&#1072;&#1096;&#1082;&#1072;.&#1057;&#1077;&#1082;&#1088;&#1077;&#1090;" TargetMode="External"/><Relationship Id="rId7" Type="http://schemas.openxmlformats.org/officeDocument/2006/relationships/image" Target="../media/image32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Relationship Id="rId9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10" Type="http://schemas.openxmlformats.org/officeDocument/2006/relationships/image" Target="../media/image27.png"/><Relationship Id="rId4" Type="http://schemas.openxmlformats.org/officeDocument/2006/relationships/image" Target="../media/image36.jpeg"/><Relationship Id="rId9" Type="http://schemas.openxmlformats.org/officeDocument/2006/relationships/image" Target="../media/image4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hyperlink" Target="https://yandex.ru/video/touch/preview/2821587768903510257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jpeg"/><Relationship Id="rId4" Type="http://schemas.openxmlformats.org/officeDocument/2006/relationships/image" Target="../media/image43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2.mp4"/><Relationship Id="rId7" Type="http://schemas.openxmlformats.org/officeDocument/2006/relationships/image" Target="../media/image4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4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2.mp4"/><Relationship Id="rId9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://mgu-russian.com/ru/teach/courses/?utm_source=telegram" TargetMode="External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yandex.ru/images/search?img_url=https%3A%2F%2Fsun9-17.userapi.com%2Fimpf%2Fc636027%2Fv636027421%2F281e9%2FbDqglpEku8Q.jpg%3Fsize%3D604x604%26quality%3D96%26sign%3D3df5f8ae650b2732f9884a070684b086%26type%3Dalbum&amp;lr=10716&amp;p=1&amp;pos=17&amp;rpt=simage&amp;source=serp&amp;text=%D0%9D%D0%9E%D0%92%D0%AB%D0%99%20%D0%93%D0%9E%D0%94%20%D0%98%D0%9D%D0%A4%D0%9E%D0%93%D0%A0%D0%90%D0%A4%D0%98%D0%9A%D0%90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Title 1"/>
          <p:cNvSpPr txBox="1"/>
          <p:nvPr/>
        </p:nvSpPr>
        <p:spPr>
          <a:xfrm>
            <a:off x="1249137" y="3155989"/>
            <a:ext cx="10621734" cy="30162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 anchor="b">
            <a:spAutoFit/>
          </a:bodyPr>
          <a:lstStyle>
            <a:lvl1pPr algn="ctr">
              <a:defRPr sz="4800">
                <a:solidFill>
                  <a:srgbClr val="FED07E"/>
                </a:solidFill>
                <a:latin typeface="Playfair Display Black"/>
                <a:ea typeface="Playfair Display Black"/>
                <a:cs typeface="Playfair Display Black"/>
                <a:sym typeface="Playfair Display Black"/>
              </a:defRPr>
            </a:lvl1pPr>
          </a:lstStyle>
          <a:p>
            <a:endParaRPr lang="ru-RU" sz="4000" dirty="0"/>
          </a:p>
          <a:p>
            <a:endParaRPr lang="ru-RU" sz="4000" dirty="0"/>
          </a:p>
          <a:p>
            <a:endParaRPr lang="ru-RU" sz="1800" dirty="0"/>
          </a:p>
          <a:p>
            <a:endParaRPr lang="ru-RU" sz="1800" dirty="0"/>
          </a:p>
          <a:p>
            <a:r>
              <a:rPr lang="ru-RU" sz="1800" dirty="0"/>
              <a:t>КРУГЛЫЙ СТОЛ</a:t>
            </a:r>
          </a:p>
          <a:p>
            <a:r>
              <a:rPr lang="ru-RU" sz="2800" dirty="0"/>
              <a:t>«НОВОГОДНИЕ ИСТОРИИ ДЛЯ ПРЕПОДАВАТЕЛЕЙ РКИ»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FBFF3A9-B81C-4366-A5A3-86341C3637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"/>
            <a:ext cx="12192000" cy="6854826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B01E42F9-8ADE-841B-6986-D3F267D41A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" y="373224"/>
            <a:ext cx="12014718" cy="5868955"/>
          </a:xfrm>
        </p:spPr>
        <p:txBody>
          <a:bodyPr/>
          <a:lstStyle/>
          <a:p>
            <a:endParaRPr lang="ru-RU" sz="2400" b="1" dirty="0"/>
          </a:p>
          <a:p>
            <a:r>
              <a:rPr lang="ru-RU" sz="2400" b="1" dirty="0"/>
              <a:t>Диалог- дискуссия.</a:t>
            </a:r>
          </a:p>
          <a:p>
            <a:pPr marL="342900" indent="-342900">
              <a:buAutoNum type="arabicPeriod"/>
            </a:pPr>
            <a:r>
              <a:rPr lang="ru-RU" dirty="0"/>
              <a:t>Ознакомьтесь с инфографикой.</a:t>
            </a:r>
          </a:p>
          <a:p>
            <a:pPr marL="342900" indent="-342900">
              <a:buAutoNum type="arabicPeriod"/>
            </a:pPr>
            <a:r>
              <a:rPr lang="ru-RU" dirty="0"/>
              <a:t> Поговорим по теме инфографики.</a:t>
            </a:r>
          </a:p>
          <a:p>
            <a:pPr marL="342900" indent="-342900">
              <a:buAutoNum type="arabicPeriod" startAt="2"/>
            </a:pPr>
            <a:r>
              <a:rPr lang="ru-RU" dirty="0"/>
              <a:t>Подготовьте вопросы для дискуссии и </a:t>
            </a:r>
          </a:p>
          <a:p>
            <a:pPr marL="342900" indent="-342900">
              <a:buAutoNum type="arabicPeriod" startAt="2"/>
            </a:pPr>
            <a:r>
              <a:rPr lang="ru-RU" dirty="0"/>
              <a:t>Поговорите с товарищем по теме инфографики.(Заранее </a:t>
            </a:r>
          </a:p>
          <a:p>
            <a:r>
              <a:rPr lang="ru-RU" dirty="0"/>
              <a:t>приготовьте вопросы интервью).</a:t>
            </a:r>
          </a:p>
          <a:p>
            <a:r>
              <a:rPr lang="ru-RU" dirty="0"/>
              <a:t>4. Что Вы сами думаете о проблеме, обсуждаемой в  инфографике?</a:t>
            </a:r>
          </a:p>
          <a:p>
            <a:r>
              <a:rPr lang="ru-RU" dirty="0"/>
              <a:t>5. С чем Вы согласны\ не согласны?</a:t>
            </a:r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090DFD66-FB56-AD64-1560-B99A5C2C36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28600"/>
            <a:ext cx="11681927" cy="713792"/>
          </a:xfrm>
        </p:spPr>
        <p:txBody>
          <a:bodyPr>
            <a:normAutofit fontScale="90000"/>
          </a:bodyPr>
          <a:lstStyle/>
          <a:p>
            <a:br>
              <a:rPr lang="ru-RU" dirty="0"/>
            </a:br>
            <a:br>
              <a:rPr lang="ru-RU" dirty="0"/>
            </a:br>
            <a:br>
              <a:rPr lang="ru-RU" dirty="0"/>
            </a:br>
            <a:br>
              <a:rPr lang="ru-RU" dirty="0"/>
            </a:br>
            <a:br>
              <a:rPr lang="ru-RU" dirty="0"/>
            </a:br>
            <a:r>
              <a:rPr lang="ru-RU" sz="2700" dirty="0"/>
              <a:t>Диалоги с инфографикой: </a:t>
            </a:r>
            <a:r>
              <a:rPr lang="en-US" sz="2700" dirty="0"/>
              <a:t>https://infogra.ru/infographics/infografika-vtsiom</a:t>
            </a:r>
            <a:endParaRPr lang="ru-RU" sz="2700" dirty="0"/>
          </a:p>
        </p:txBody>
      </p:sp>
      <p:pic>
        <p:nvPicPr>
          <p:cNvPr id="4" name="Picture 2" descr="C:\Users\rina1\Downloads\5177E7B5-2838-4EF0-A4D9-5A97658479E1.PNG">
            <a:extLst>
              <a:ext uri="{FF2B5EF4-FFF2-40B4-BE49-F238E27FC236}">
                <a16:creationId xmlns:a16="http://schemas.microsoft.com/office/drawing/2014/main" id="{6AD4E760-E4C2-273A-5713-E7443A2045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86550" y="277586"/>
            <a:ext cx="5649685" cy="664452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236248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AA500FC6-A2F8-6AED-5BCC-817F626F63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2464" y="930729"/>
            <a:ext cx="11887199" cy="4996542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ru-RU" sz="1800" b="1" kern="1200" dirty="0">
                <a:solidFill>
                  <a:srgbClr val="002060"/>
                </a:solidFill>
                <a:effectLst/>
                <a:latin typeface="Playfair Display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Прекрасный</a:t>
            </a:r>
            <a:r>
              <a:rPr lang="ru-RU" sz="1800" b="1" kern="12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b="1" kern="1200" dirty="0">
                <a:solidFill>
                  <a:srgbClr val="002060"/>
                </a:solidFill>
                <a:effectLst/>
                <a:latin typeface="Playfair Display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ресурс</a:t>
            </a:r>
            <a:r>
              <a:rPr lang="ru-RU" sz="1800" b="1" kern="12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b="1" kern="1200" dirty="0">
                <a:solidFill>
                  <a:srgbClr val="002060"/>
                </a:solidFill>
                <a:effectLst/>
                <a:latin typeface="Playfair Display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для</a:t>
            </a:r>
            <a:r>
              <a:rPr lang="ru-RU" sz="1800" b="1" kern="12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b="1" kern="1200" dirty="0">
                <a:solidFill>
                  <a:srgbClr val="002060"/>
                </a:solidFill>
                <a:effectLst/>
                <a:latin typeface="Playfair Display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работы</a:t>
            </a:r>
            <a:r>
              <a:rPr lang="ru-RU" sz="1800" b="1" kern="12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b="1" kern="1200" dirty="0">
                <a:solidFill>
                  <a:srgbClr val="002060"/>
                </a:solidFill>
                <a:effectLst/>
                <a:latin typeface="Playfair Display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в</a:t>
            </a:r>
            <a:r>
              <a:rPr lang="ru-RU" sz="1800" b="1" kern="12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b="1" kern="1200" dirty="0">
                <a:solidFill>
                  <a:srgbClr val="002060"/>
                </a:solidFill>
                <a:effectLst/>
                <a:latin typeface="Playfair Display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предновогодние</a:t>
            </a:r>
            <a:r>
              <a:rPr lang="ru-RU" sz="1800" b="1" kern="12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b="1" kern="1200" dirty="0">
                <a:solidFill>
                  <a:srgbClr val="002060"/>
                </a:solidFill>
                <a:effectLst/>
                <a:latin typeface="Playfair Display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дни</a:t>
            </a:r>
            <a:r>
              <a:rPr lang="ru-RU" sz="1800" b="1" kern="12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800" kern="1200" dirty="0" err="1">
                <a:solidFill>
                  <a:srgbClr val="002060"/>
                </a:solidFill>
                <a:effectLst/>
                <a:latin typeface="Playfair Display" panose="00000500000000000000" pitchFamily="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МультиВарик</a:t>
            </a:r>
            <a:r>
              <a:rPr lang="ru-RU" sz="1800" kern="12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kern="1200" dirty="0">
                <a:solidFill>
                  <a:srgbClr val="002060"/>
                </a:solidFill>
                <a:effectLst/>
                <a:latin typeface="Playfair Display" panose="00000500000000000000" pitchFamily="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ТВ</a:t>
            </a:r>
            <a:r>
              <a:rPr lang="ru-RU" sz="1800" kern="12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1800" kern="1200" dirty="0">
                <a:solidFill>
                  <a:srgbClr val="002060"/>
                </a:solidFill>
                <a:effectLst/>
                <a:latin typeface="Playfair Display" panose="00000500000000000000" pitchFamily="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Новогодняя</a:t>
            </a:r>
            <a:r>
              <a:rPr lang="ru-RU" sz="1800" kern="12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kern="1200" dirty="0">
                <a:solidFill>
                  <a:srgbClr val="002060"/>
                </a:solidFill>
                <a:effectLst/>
                <a:latin typeface="Playfair Display" panose="00000500000000000000" pitchFamily="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МультиНяшек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1800" kern="1200" dirty="0">
                <a:solidFill>
                  <a:srgbClr val="002060"/>
                </a:solidFill>
                <a:effectLst/>
                <a:latin typeface="Playfair Display" panose="00000500000000000000" pitchFamily="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Ссылка</a:t>
            </a:r>
            <a:r>
              <a:rPr lang="ru-RU" sz="1800" kern="12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800" u="sng" kern="12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</a:t>
            </a:r>
            <a:r>
              <a:rPr lang="ru-RU" sz="1800" u="sng" kern="12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://</a:t>
            </a:r>
            <a:r>
              <a:rPr lang="en-US" sz="1800" u="sng" kern="120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yandex</a:t>
            </a:r>
            <a:r>
              <a:rPr lang="ru-RU" sz="1800" u="sng" kern="12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.</a:t>
            </a:r>
            <a:r>
              <a:rPr lang="en-US" sz="1800" u="sng" kern="120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ru</a:t>
            </a:r>
            <a:r>
              <a:rPr lang="ru-RU" sz="1800" u="sng" kern="12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/</a:t>
            </a:r>
            <a:r>
              <a:rPr lang="en-US" sz="1800" u="sng" kern="12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video</a:t>
            </a:r>
            <a:r>
              <a:rPr lang="ru-RU" sz="1800" u="sng" kern="12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/</a:t>
            </a:r>
            <a:r>
              <a:rPr lang="en-US" sz="1800" u="sng" kern="12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touch</a:t>
            </a:r>
            <a:r>
              <a:rPr lang="ru-RU" sz="1800" u="sng" kern="12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/</a:t>
            </a:r>
            <a:r>
              <a:rPr lang="en-US" sz="1800" u="sng" kern="12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preview</a:t>
            </a:r>
            <a:r>
              <a:rPr lang="ru-RU" sz="1800" u="sng" kern="12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/2821587768903510257</a:t>
            </a:r>
            <a:r>
              <a:rPr lang="ru-RU" sz="1800" kern="12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1800" b="1" kern="1200" dirty="0" err="1">
                <a:solidFill>
                  <a:srgbClr val="002060"/>
                </a:solidFill>
                <a:effectLst/>
                <a:latin typeface="Playfair Display" panose="00000500000000000000" pitchFamily="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МультиВарик</a:t>
            </a:r>
            <a:r>
              <a:rPr lang="ru-RU" sz="1800" b="1" kern="12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1800" b="1" kern="1200" dirty="0">
                <a:solidFill>
                  <a:srgbClr val="002060"/>
                </a:solidFill>
                <a:effectLst/>
                <a:latin typeface="Playfair Display" panose="00000500000000000000" pitchFamily="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Бом</a:t>
            </a:r>
            <a:r>
              <a:rPr lang="ru-RU" sz="1800" b="1" kern="12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kern="1200" dirty="0" err="1">
                <a:solidFill>
                  <a:srgbClr val="002060"/>
                </a:solidFill>
                <a:effectLst/>
                <a:latin typeface="Playfair Display" panose="00000500000000000000" pitchFamily="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бом</a:t>
            </a:r>
            <a:r>
              <a:rPr lang="ru-RU" sz="1800" b="1" kern="12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kern="1200" dirty="0">
                <a:solidFill>
                  <a:srgbClr val="002060"/>
                </a:solidFill>
                <a:effectLst/>
                <a:latin typeface="Playfair Display" panose="00000500000000000000" pitchFamily="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Новый</a:t>
            </a:r>
            <a:r>
              <a:rPr lang="ru-RU" sz="1800" b="1" kern="12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kern="1200" dirty="0">
                <a:solidFill>
                  <a:srgbClr val="002060"/>
                </a:solidFill>
                <a:effectLst/>
                <a:latin typeface="Playfair Display" panose="00000500000000000000" pitchFamily="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  <a:r>
              <a:rPr lang="ru-RU" sz="1800" b="1" kern="12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(26 </a:t>
            </a:r>
            <a:r>
              <a:rPr lang="ru-RU" sz="1800" b="1" kern="1200" dirty="0">
                <a:solidFill>
                  <a:srgbClr val="002060"/>
                </a:solidFill>
                <a:effectLst/>
                <a:latin typeface="Playfair Display" panose="00000500000000000000" pitchFamily="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серия</a:t>
            </a:r>
            <a:r>
              <a:rPr lang="ru-RU" sz="1800" b="1" kern="12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| </a:t>
            </a:r>
            <a:r>
              <a:rPr lang="ru-RU" sz="1800" b="1" kern="1200" dirty="0">
                <a:solidFill>
                  <a:srgbClr val="002060"/>
                </a:solidFill>
                <a:effectLst/>
                <a:latin typeface="Playfair Display" panose="00000500000000000000" pitchFamily="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Детские</a:t>
            </a:r>
            <a:r>
              <a:rPr lang="ru-RU" sz="1800" b="1" kern="12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kern="1200" dirty="0">
                <a:solidFill>
                  <a:srgbClr val="002060"/>
                </a:solidFill>
                <a:effectLst/>
                <a:latin typeface="Playfair Display" panose="00000500000000000000" pitchFamily="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Песенки</a:t>
            </a:r>
            <a:r>
              <a:rPr lang="ru-RU" sz="1800" b="1" kern="12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| 0+ </a:t>
            </a:r>
            <a:br>
              <a:rPr lang="ru-RU" sz="1800" b="1" kern="12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kern="1200" dirty="0">
                <a:solidFill>
                  <a:srgbClr val="002060"/>
                </a:solidFill>
                <a:effectLst/>
                <a:latin typeface="Playfair Display" panose="00000500000000000000" pitchFamily="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Ссылка</a:t>
            </a:r>
            <a:r>
              <a:rPr lang="ru-RU" sz="1800" kern="12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800" u="sng" kern="1200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</a:t>
            </a:r>
            <a:r>
              <a:rPr lang="ru-RU" sz="1800" u="sng" kern="1200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://</a:t>
            </a:r>
            <a:r>
              <a:rPr lang="en-US" sz="1800" u="sng" kern="1200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www</a:t>
            </a:r>
            <a:r>
              <a:rPr lang="ru-RU" sz="1800" u="sng" kern="1200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.</a:t>
            </a:r>
            <a:r>
              <a:rPr lang="en-US" sz="1800" u="sng" kern="1200" dirty="0" err="1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youtube</a:t>
            </a:r>
            <a:r>
              <a:rPr lang="ru-RU" sz="1800" u="sng" kern="1200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.</a:t>
            </a:r>
            <a:r>
              <a:rPr lang="en-US" sz="1800" u="sng" kern="1200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com</a:t>
            </a:r>
            <a:r>
              <a:rPr lang="ru-RU" sz="1800" u="sng" kern="1200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/</a:t>
            </a:r>
            <a:r>
              <a:rPr lang="en-US" sz="1800" u="sng" kern="1200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watch</a:t>
            </a:r>
            <a:r>
              <a:rPr lang="ru-RU" sz="1800" u="sng" kern="1200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?</a:t>
            </a:r>
            <a:r>
              <a:rPr lang="en-US" sz="1800" u="sng" kern="1200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v</a:t>
            </a:r>
            <a:r>
              <a:rPr lang="ru-RU" sz="1800" u="sng" kern="1200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=</a:t>
            </a:r>
            <a:r>
              <a:rPr lang="en-US" sz="1800" u="sng" kern="1200" dirty="0" err="1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VnMYexwH</a:t>
            </a:r>
            <a:r>
              <a:rPr lang="ru-RU" sz="1800" u="sng" kern="1200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8</a:t>
            </a:r>
            <a:r>
              <a:rPr lang="en-US" sz="1800" u="sng" kern="1200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Z</a:t>
            </a:r>
            <a:r>
              <a:rPr lang="ru-RU" sz="1800" u="sng" kern="1200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4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sz="1800" b="1" kern="1200" dirty="0" err="1">
                <a:solidFill>
                  <a:srgbClr val="002060"/>
                </a:solidFill>
                <a:effectLst/>
                <a:latin typeface="Playfair Display" panose="00000500000000000000" pitchFamily="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Мультиварик</a:t>
            </a:r>
            <a:r>
              <a:rPr lang="ru-RU" sz="1800" b="1" kern="12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kern="1200" dirty="0">
                <a:solidFill>
                  <a:srgbClr val="002060"/>
                </a:solidFill>
                <a:effectLst/>
                <a:latin typeface="Playfair Display" panose="00000500000000000000" pitchFamily="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ТВ</a:t>
            </a:r>
            <a:r>
              <a:rPr lang="ru-RU" sz="1800" b="1" kern="12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1800" b="1" kern="1200" dirty="0">
                <a:solidFill>
                  <a:srgbClr val="002060"/>
                </a:solidFill>
                <a:effectLst/>
                <a:latin typeface="Playfair Display" panose="00000500000000000000" pitchFamily="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новогодняя</a:t>
            </a:r>
            <a:r>
              <a:rPr lang="ru-RU" sz="1800" b="1" kern="12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kern="1200" dirty="0" err="1">
                <a:solidFill>
                  <a:srgbClr val="002060"/>
                </a:solidFill>
                <a:effectLst/>
                <a:latin typeface="Playfair Display" panose="00000500000000000000" pitchFamily="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мультидискотека</a:t>
            </a:r>
            <a:r>
              <a:rPr lang="ru-RU" sz="1800" b="1" kern="12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| </a:t>
            </a:r>
            <a:r>
              <a:rPr lang="ru-RU" sz="1800" b="1" kern="1200" dirty="0">
                <a:solidFill>
                  <a:srgbClr val="002060"/>
                </a:solidFill>
                <a:effectLst/>
                <a:latin typeface="Playfair Display" panose="00000500000000000000" pitchFamily="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караоке</a:t>
            </a:r>
            <a:r>
              <a:rPr lang="ru-RU" sz="1800" b="1" kern="12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kern="1200" dirty="0">
                <a:solidFill>
                  <a:srgbClr val="002060"/>
                </a:solidFill>
                <a:effectLst/>
                <a:latin typeface="Playfair Display" panose="00000500000000000000" pitchFamily="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мульт</a:t>
            </a:r>
            <a:r>
              <a:rPr lang="ru-RU" sz="1800" b="1" kern="12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1800" b="1" kern="1200" dirty="0">
                <a:solidFill>
                  <a:srgbClr val="002060"/>
                </a:solidFill>
                <a:effectLst/>
                <a:latin typeface="Playfair Display" panose="00000500000000000000" pitchFamily="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песенка</a:t>
            </a:r>
            <a:r>
              <a:rPr lang="ru-RU" sz="1800" b="1" kern="12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kern="1200" dirty="0">
                <a:solidFill>
                  <a:srgbClr val="002060"/>
                </a:solidFill>
                <a:effectLst/>
                <a:latin typeface="Playfair Display" panose="00000500000000000000" pitchFamily="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для</a:t>
            </a:r>
            <a:r>
              <a:rPr lang="ru-RU" sz="1800" b="1" kern="12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kern="1200" dirty="0">
                <a:solidFill>
                  <a:srgbClr val="002060"/>
                </a:solidFill>
                <a:effectLst/>
                <a:latin typeface="Playfair Display" panose="00000500000000000000" pitchFamily="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детей</a:t>
            </a:r>
            <a:r>
              <a:rPr lang="ru-RU" sz="1800" b="1" kern="12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| 0+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1800" kern="12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kern="1200" dirty="0">
                <a:solidFill>
                  <a:srgbClr val="002060"/>
                </a:solidFill>
                <a:effectLst/>
                <a:latin typeface="Playfair Display" panose="00000500000000000000" pitchFamily="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Ссылка</a:t>
            </a:r>
            <a:r>
              <a:rPr lang="ru-RU" sz="1800" kern="12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800" u="sng" kern="1200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</a:t>
            </a:r>
            <a:r>
              <a:rPr lang="ru-RU" sz="1800" u="sng" kern="1200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://</a:t>
            </a:r>
            <a:r>
              <a:rPr lang="en-US" sz="1800" u="sng" kern="1200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www</a:t>
            </a:r>
            <a:r>
              <a:rPr lang="ru-RU" sz="1800" u="sng" kern="1200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.</a:t>
            </a:r>
            <a:r>
              <a:rPr lang="en-US" sz="1800" u="sng" kern="1200" dirty="0" err="1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youtube</a:t>
            </a:r>
            <a:r>
              <a:rPr lang="ru-RU" sz="1800" u="sng" kern="1200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.</a:t>
            </a:r>
            <a:r>
              <a:rPr lang="en-US" sz="1800" u="sng" kern="1200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com</a:t>
            </a:r>
            <a:r>
              <a:rPr lang="ru-RU" sz="1800" u="sng" kern="1200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/</a:t>
            </a:r>
            <a:r>
              <a:rPr lang="en-US" sz="1800" u="sng" kern="1200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watch</a:t>
            </a:r>
            <a:r>
              <a:rPr lang="ru-RU" sz="1800" u="sng" kern="1200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?</a:t>
            </a:r>
            <a:r>
              <a:rPr lang="en-US" sz="1800" u="sng" kern="1200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v</a:t>
            </a:r>
            <a:r>
              <a:rPr lang="ru-RU" sz="1800" u="sng" kern="1200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=</a:t>
            </a:r>
            <a:r>
              <a:rPr lang="en-US" sz="1800" u="sng" kern="1200" dirty="0" err="1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uG</a:t>
            </a:r>
            <a:r>
              <a:rPr lang="ru-RU" sz="1800" u="sng" kern="1200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1</a:t>
            </a:r>
            <a:r>
              <a:rPr lang="en-US" sz="1800" u="sng" kern="1200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T</a:t>
            </a:r>
            <a:r>
              <a:rPr lang="ru-RU" sz="1800" u="sng" kern="1200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2</a:t>
            </a:r>
            <a:r>
              <a:rPr lang="en-US" sz="1800" u="sng" kern="1200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U</a:t>
            </a:r>
            <a:r>
              <a:rPr lang="ru-RU" sz="1800" u="sng" kern="1200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4</a:t>
            </a:r>
            <a:r>
              <a:rPr lang="en-US" sz="1800" u="sng" kern="1200" dirty="0" err="1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EDrM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1800" kern="1200" dirty="0">
                <a:solidFill>
                  <a:srgbClr val="002060"/>
                </a:solidFill>
                <a:effectLst/>
                <a:latin typeface="Playfair Display" panose="00000500000000000000" pitchFamily="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Здесь</a:t>
            </a:r>
            <a:r>
              <a:rPr lang="ru-RU" sz="1800" kern="12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kern="1200" dirty="0">
                <a:solidFill>
                  <a:srgbClr val="002060"/>
                </a:solidFill>
                <a:effectLst/>
                <a:latin typeface="Playfair Display" panose="00000500000000000000" pitchFamily="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вы</a:t>
            </a:r>
            <a:r>
              <a:rPr lang="ru-RU" sz="1800" kern="12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kern="1200" dirty="0">
                <a:solidFill>
                  <a:srgbClr val="002060"/>
                </a:solidFill>
                <a:effectLst/>
                <a:latin typeface="Playfair Display" panose="00000500000000000000" pitchFamily="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найдете</a:t>
            </a:r>
            <a:r>
              <a:rPr lang="ru-RU" sz="1800" kern="12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kern="1200" dirty="0">
                <a:solidFill>
                  <a:srgbClr val="002060"/>
                </a:solidFill>
                <a:effectLst/>
                <a:latin typeface="Playfair Display" panose="00000500000000000000" pitchFamily="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готовые</a:t>
            </a:r>
            <a:r>
              <a:rPr lang="ru-RU" sz="1800" kern="12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kern="1200" dirty="0">
                <a:solidFill>
                  <a:srgbClr val="002060"/>
                </a:solidFill>
                <a:effectLst/>
                <a:latin typeface="Playfair Display" panose="00000500000000000000" pitchFamily="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мультяшки</a:t>
            </a:r>
            <a:r>
              <a:rPr lang="ru-RU" sz="1800" kern="12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kern="1200" dirty="0">
                <a:solidFill>
                  <a:srgbClr val="002060"/>
                </a:solidFill>
                <a:effectLst/>
                <a:latin typeface="Playfair Display" panose="00000500000000000000" pitchFamily="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1800" kern="12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kern="1200" dirty="0">
                <a:solidFill>
                  <a:srgbClr val="002060"/>
                </a:solidFill>
                <a:effectLst/>
                <a:latin typeface="Playfair Display" panose="00000500000000000000" pitchFamily="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аутентичным</a:t>
            </a:r>
            <a:r>
              <a:rPr lang="ru-RU" sz="1800" kern="12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kern="1200" dirty="0">
                <a:solidFill>
                  <a:srgbClr val="002060"/>
                </a:solidFill>
                <a:effectLst/>
                <a:latin typeface="Playfair Display" panose="00000500000000000000" pitchFamily="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русскими</a:t>
            </a:r>
            <a:r>
              <a:rPr lang="ru-RU" sz="1800" kern="12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kern="1200" dirty="0">
                <a:solidFill>
                  <a:srgbClr val="002060"/>
                </a:solidFill>
                <a:effectLst/>
                <a:latin typeface="Playfair Display" panose="00000500000000000000" pitchFamily="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новогодними</a:t>
            </a:r>
            <a:r>
              <a:rPr lang="ru-RU" sz="1800" kern="12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kern="1200" dirty="0">
                <a:solidFill>
                  <a:srgbClr val="002060"/>
                </a:solidFill>
                <a:effectLst/>
                <a:latin typeface="Playfair Display" panose="00000500000000000000" pitchFamily="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персонажами с</a:t>
            </a:r>
            <a:r>
              <a:rPr lang="ru-RU" sz="1800" kern="12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kern="1200" dirty="0">
                <a:solidFill>
                  <a:srgbClr val="002060"/>
                </a:solidFill>
                <a:effectLst/>
                <a:latin typeface="Playfair Display" panose="00000500000000000000" pitchFamily="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задорными</a:t>
            </a:r>
            <a:r>
              <a:rPr lang="ru-RU" sz="1800" kern="12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kern="1200" dirty="0">
                <a:solidFill>
                  <a:srgbClr val="002060"/>
                </a:solidFill>
                <a:effectLst/>
                <a:latin typeface="Playfair Display" panose="00000500000000000000" pitchFamily="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песенками</a:t>
            </a:r>
            <a:r>
              <a:rPr lang="ru-RU" sz="1800" kern="12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kern="1200" dirty="0">
                <a:solidFill>
                  <a:srgbClr val="002060"/>
                </a:solidFill>
                <a:effectLst/>
                <a:latin typeface="Playfair Display" panose="00000500000000000000" pitchFamily="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1800" kern="12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kern="1200" dirty="0">
                <a:solidFill>
                  <a:srgbClr val="002060"/>
                </a:solidFill>
                <a:effectLst/>
                <a:latin typeface="Playfair Display" panose="00000500000000000000" pitchFamily="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караоке</a:t>
            </a:r>
            <a:r>
              <a:rPr lang="ru-RU" sz="1800" kern="12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kern="1200" dirty="0">
                <a:solidFill>
                  <a:srgbClr val="002060"/>
                </a:solidFill>
                <a:effectLst/>
                <a:latin typeface="Playfair Display" panose="00000500000000000000" pitchFamily="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lang="ru-RU" sz="1800" kern="12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kern="1200" dirty="0">
                <a:solidFill>
                  <a:srgbClr val="002060"/>
                </a:solidFill>
                <a:effectLst/>
                <a:latin typeface="Playfair Display" panose="00000500000000000000" pitchFamily="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новогодние</a:t>
            </a:r>
            <a:r>
              <a:rPr lang="ru-RU" sz="1800" kern="12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kern="1200" dirty="0">
                <a:solidFill>
                  <a:srgbClr val="002060"/>
                </a:solidFill>
                <a:effectLst/>
                <a:latin typeface="Playfair Display" panose="00000500000000000000" pitchFamily="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темы</a:t>
            </a:r>
            <a:r>
              <a:rPr lang="ru-RU" sz="1800" kern="12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kern="1200" dirty="0">
                <a:solidFill>
                  <a:srgbClr val="002060"/>
                </a:solidFill>
                <a:effectLst/>
                <a:latin typeface="Playfair Display" panose="00000500000000000000" pitchFamily="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ур</a:t>
            </a:r>
            <a:r>
              <a:rPr lang="ru-RU" sz="1800" kern="12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800" kern="1200" dirty="0">
                <a:solidFill>
                  <a:srgbClr val="002060"/>
                </a:solidFill>
                <a:effectLst/>
                <a:latin typeface="Playfair Display" panose="00000500000000000000" pitchFamily="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sz="1800" kern="12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1+.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solidFill>
                  <a:srgbClr val="002060"/>
                </a:solidFill>
                <a:latin typeface="Playfair Display" panose="00000500000000000000" pitchFamily="2" charset="-52"/>
                <a:cs typeface="Times New Roman" panose="02020603050405020304" pitchFamily="18" charset="0"/>
              </a:rPr>
              <a:t>10 новогодних и рождественских песен</a:t>
            </a:r>
            <a:r>
              <a:rPr lang="ru-R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ru-RU" sz="1800" u="sng" kern="100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https://youtu.be/0pnKXxxjkEg</a:t>
            </a:r>
            <a:endParaRPr lang="ru-RU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b="1" dirty="0">
                <a:solidFill>
                  <a:srgbClr val="002060"/>
                </a:solidFill>
                <a:latin typeface="Playfair Display" panose="00000500000000000000" pitchFamily="2" charset="-52"/>
                <a:cs typeface="Times New Roman" panose="02020603050405020304" pitchFamily="18" charset="0"/>
              </a:rPr>
              <a:t>Караоке НОВЫЙ ГОД</a:t>
            </a:r>
            <a:r>
              <a:rPr lang="ru-R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ru-RU" sz="18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https://dzen.ru/video/watch/63a9387c6687fd369d021877?share_to=link</a:t>
            </a:r>
            <a:endParaRPr lang="ru-RU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solidFill>
                  <a:srgbClr val="002060"/>
                </a:solidFill>
                <a:latin typeface="Playfair Display" panose="00000500000000000000" pitchFamily="2" charset="-52"/>
                <a:cs typeface="Times New Roman" panose="02020603050405020304" pitchFamily="18" charset="0"/>
              </a:rPr>
              <a:t>Новогодняя </a:t>
            </a:r>
            <a:r>
              <a:rPr lang="ru-RU" b="1" dirty="0" err="1">
                <a:solidFill>
                  <a:srgbClr val="002060"/>
                </a:solidFill>
                <a:latin typeface="Playfair Display" panose="00000500000000000000" pitchFamily="2" charset="-52"/>
                <a:cs typeface="Times New Roman" panose="02020603050405020304" pitchFamily="18" charset="0"/>
              </a:rPr>
              <a:t>детсткотека</a:t>
            </a:r>
            <a:r>
              <a:rPr lang="ru-RU" b="1" dirty="0">
                <a:solidFill>
                  <a:srgbClr val="002060"/>
                </a:solidFill>
                <a:latin typeface="Playfair Display" panose="00000500000000000000" pitchFamily="2" charset="-52"/>
                <a:cs typeface="Times New Roman" panose="02020603050405020304" pitchFamily="18" charset="0"/>
              </a:rPr>
              <a:t> </a:t>
            </a:r>
            <a:r>
              <a:rPr lang="ru-RU" sz="18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ru-RU" sz="1800" u="sng" kern="100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https://youtu.be/OmDRADil1oY</a:t>
            </a:r>
            <a:endParaRPr lang="ru-RU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solidFill>
                  <a:srgbClr val="002060"/>
                </a:solidFill>
                <a:latin typeface="Playfair Display" panose="00000500000000000000" pitchFamily="2" charset="-52"/>
                <a:cs typeface="Times New Roman" panose="02020603050405020304" pitchFamily="18" charset="0"/>
              </a:rPr>
              <a:t>Мультфильм «Чебурашка -секрет праздника»: </a:t>
            </a:r>
            <a:r>
              <a:rPr lang="ru-R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https://youtu.be/q7ilEvxh76s</a:t>
            </a:r>
          </a:p>
          <a:p>
            <a:endParaRPr lang="ru-RU" dirty="0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E561E784-17BF-DBE5-0376-86DD6ED046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213" y="342900"/>
            <a:ext cx="11452450" cy="476248"/>
          </a:xfrm>
        </p:spPr>
        <p:txBody>
          <a:bodyPr>
            <a:normAutofit/>
          </a:bodyPr>
          <a:lstStyle/>
          <a:p>
            <a:r>
              <a:rPr lang="ru-RU" dirty="0"/>
              <a:t>ПОДАРКИ К НОВОГОДНЕМУ СТОЛУ  </a:t>
            </a:r>
          </a:p>
        </p:txBody>
      </p:sp>
      <p:pic>
        <p:nvPicPr>
          <p:cNvPr id="4" name="Picture 2" descr="C:\Users\rina1\Downloads\A16BED19-B6DD-4511-9AF6-B6EC32070C33.PNG">
            <a:extLst>
              <a:ext uri="{FF2B5EF4-FFF2-40B4-BE49-F238E27FC236}">
                <a16:creationId xmlns:a16="http://schemas.microsoft.com/office/drawing/2014/main" id="{15847AC6-C759-8021-7010-11C9E5EFDD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863981">
            <a:off x="9106347" y="511504"/>
            <a:ext cx="2999202" cy="2999202"/>
          </a:xfrm>
          <a:prstGeom prst="rect">
            <a:avLst/>
          </a:prstGeom>
          <a:noFill/>
        </p:spPr>
      </p:pic>
      <p:pic>
        <p:nvPicPr>
          <p:cNvPr id="5" name="Picture 2" descr="C:\Users\rina1\Downloads\5177E7B5-2838-4EF0-A4D9-5A97658479E1.PNG">
            <a:extLst>
              <a:ext uri="{FF2B5EF4-FFF2-40B4-BE49-F238E27FC236}">
                <a16:creationId xmlns:a16="http://schemas.microsoft.com/office/drawing/2014/main" id="{C57018A2-9884-1BBA-C731-CDC131272D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923562" y="3358707"/>
            <a:ext cx="3086101" cy="39192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931875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3" descr="Рисунок 3">
            <a:extLst>
              <a:ext uri="{FF2B5EF4-FFF2-40B4-BE49-F238E27FC236}">
                <a16:creationId xmlns:a16="http://schemas.microsoft.com/office/drawing/2014/main" id="{4E1D5D0C-0650-4BE3-BEC6-61F4DA81C05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 l="73971"/>
          <a:stretch>
            <a:fillRect/>
          </a:stretch>
        </p:blipFill>
        <p:spPr>
          <a:xfrm>
            <a:off x="9279593" y="-1895521"/>
            <a:ext cx="3023198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TextBox 12">
            <a:extLst>
              <a:ext uri="{FF2B5EF4-FFF2-40B4-BE49-F238E27FC236}">
                <a16:creationId xmlns:a16="http://schemas.microsoft.com/office/drawing/2014/main" id="{D429533D-D546-43C7-9BCD-DBAA9D903699}"/>
              </a:ext>
            </a:extLst>
          </p:cNvPr>
          <p:cNvSpPr txBox="1"/>
          <p:nvPr/>
        </p:nvSpPr>
        <p:spPr>
          <a:xfrm>
            <a:off x="622487" y="277586"/>
            <a:ext cx="8609278" cy="52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2800">
                <a:solidFill>
                  <a:srgbClr val="002060"/>
                </a:solidFill>
                <a:latin typeface="Playfair Display Black"/>
                <a:ea typeface="Playfair Display Black"/>
                <a:cs typeface="Playfair Display Black"/>
                <a:sym typeface="Playfair Display Black"/>
              </a:defRPr>
            </a:pPr>
            <a:endParaRPr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4AD9B2E-8F96-4E70-8EDB-B32B445D2952}"/>
              </a:ext>
            </a:extLst>
          </p:cNvPr>
          <p:cNvSpPr txBox="1"/>
          <p:nvPr/>
        </p:nvSpPr>
        <p:spPr>
          <a:xfrm>
            <a:off x="0" y="0"/>
            <a:ext cx="9206757" cy="58477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400">
                <a:latin typeface="Playfair Display Bold"/>
                <a:ea typeface="Playfair Display Bold"/>
                <a:cs typeface="Playfair Display Bold"/>
                <a:sym typeface="Playfair Display Bold"/>
              </a:defRPr>
            </a:pPr>
            <a:r>
              <a:rPr lang="en-US" sz="2000" dirty="0">
                <a:solidFill>
                  <a:srgbClr val="002060"/>
                </a:solidFill>
                <a:latin typeface="Playfair Display Black" charset="-52"/>
                <a:hlinkClick r:id="rId3"/>
              </a:rPr>
              <a:t>https://youtu.be/q7ilEvxh76s</a:t>
            </a:r>
            <a:r>
              <a:rPr lang="ru-RU" sz="2000" dirty="0">
                <a:solidFill>
                  <a:srgbClr val="002060"/>
                </a:solidFill>
                <a:latin typeface="Playfair Display Black" charset="-52"/>
                <a:hlinkClick r:id="" action="ppaction://noaction"/>
              </a:rPr>
              <a:t> </a:t>
            </a:r>
          </a:p>
          <a:p>
            <a:pPr>
              <a:defRPr sz="1400">
                <a:latin typeface="Playfair Display Bold"/>
                <a:ea typeface="Playfair Display Bold"/>
                <a:cs typeface="Playfair Display Bold"/>
                <a:sym typeface="Playfair Display Bold"/>
              </a:defRPr>
            </a:pPr>
            <a:r>
              <a:rPr lang="ru-RU" sz="2000" dirty="0">
                <a:solidFill>
                  <a:srgbClr val="002060"/>
                </a:solidFill>
                <a:latin typeface="Playfair Display Black" charset="-52"/>
                <a:hlinkClick r:id="" action="ppaction://noaction"/>
              </a:rPr>
              <a:t>Чебурашка. Секрет</a:t>
            </a:r>
            <a:r>
              <a:rPr lang="ru-RU" sz="2000" dirty="0">
                <a:solidFill>
                  <a:srgbClr val="002060"/>
                </a:solidFill>
                <a:latin typeface="Playfair Display Black" charset="-52"/>
              </a:rPr>
              <a:t> праздника.</a:t>
            </a:r>
          </a:p>
          <a:p>
            <a:pPr>
              <a:defRPr sz="1400">
                <a:latin typeface="Playfair Display Bold"/>
                <a:ea typeface="Playfair Display Bold"/>
                <a:cs typeface="Playfair Display Bold"/>
                <a:sym typeface="Playfair Display Bold"/>
              </a:defRPr>
            </a:pPr>
            <a:r>
              <a:rPr lang="ru-RU" sz="2000" dirty="0">
                <a:solidFill>
                  <a:srgbClr val="002060"/>
                </a:solidFill>
                <a:latin typeface="Playfair Display Black" charset="-52"/>
              </a:rPr>
              <a:t>Задания:</a:t>
            </a:r>
          </a:p>
          <a:p>
            <a:pPr marL="342900" indent="-342900">
              <a:buFont typeface="Arial" panose="020B0604020202020204" pitchFamily="34" charset="0"/>
              <a:buChar char="•"/>
              <a:defRPr sz="1400">
                <a:latin typeface="Playfair Display Bold"/>
                <a:ea typeface="Playfair Display Bold"/>
                <a:cs typeface="Playfair Display Bold"/>
                <a:sym typeface="Playfair Display Bold"/>
              </a:defRPr>
            </a:pPr>
            <a:r>
              <a:rPr lang="ru-RU" sz="2000" dirty="0">
                <a:solidFill>
                  <a:srgbClr val="002060"/>
                </a:solidFill>
                <a:latin typeface="Playfair Display Black" charset="-52"/>
              </a:rPr>
              <a:t>Пересказать по фрагментам: </a:t>
            </a:r>
          </a:p>
          <a:p>
            <a:pPr>
              <a:defRPr sz="1400">
                <a:latin typeface="Playfair Display Bold"/>
                <a:ea typeface="Playfair Display Bold"/>
                <a:cs typeface="Playfair Display Bold"/>
                <a:sym typeface="Playfair Display Bold"/>
              </a:defRPr>
            </a:pPr>
            <a:r>
              <a:rPr lang="ru-RU" sz="2000" dirty="0">
                <a:solidFill>
                  <a:srgbClr val="002060"/>
                </a:solidFill>
                <a:latin typeface="Playfair Display Black" charset="-52"/>
              </a:rPr>
              <a:t>один учащийся\учащиеся по ролям.</a:t>
            </a:r>
          </a:p>
          <a:p>
            <a:pPr marL="342900" indent="-342900">
              <a:buFont typeface="Arial" panose="020B0604020202020204" pitchFamily="34" charset="0"/>
              <a:buChar char="•"/>
              <a:defRPr sz="1400">
                <a:latin typeface="Playfair Display Bold"/>
                <a:ea typeface="Playfair Display Bold"/>
                <a:cs typeface="Playfair Display Bold"/>
                <a:sym typeface="Playfair Display Bold"/>
              </a:defRPr>
            </a:pPr>
            <a:r>
              <a:rPr lang="ru-RU" sz="2000" dirty="0">
                <a:solidFill>
                  <a:srgbClr val="002060"/>
                </a:solidFill>
                <a:latin typeface="Playfair Display Black" charset="-52"/>
              </a:rPr>
              <a:t>Вопросно- ответное задание по просмотренному фрагменту\ по полному мультфильму.</a:t>
            </a:r>
          </a:p>
          <a:p>
            <a:pPr marL="342900" indent="-342900">
              <a:buFont typeface="Arial" panose="020B0604020202020204" pitchFamily="34" charset="0"/>
              <a:buChar char="•"/>
              <a:defRPr sz="1400">
                <a:latin typeface="Playfair Display Bold"/>
                <a:ea typeface="Playfair Display Bold"/>
                <a:cs typeface="Playfair Display Bold"/>
                <a:sym typeface="Playfair Display Bold"/>
              </a:defRPr>
            </a:pPr>
            <a:r>
              <a:rPr lang="ru-RU" sz="2000" dirty="0">
                <a:solidFill>
                  <a:srgbClr val="002060"/>
                </a:solidFill>
                <a:latin typeface="Playfair Display Black" charset="-52"/>
              </a:rPr>
              <a:t>Скажите, кто изображен на картинках. Назовите имена героев.</a:t>
            </a:r>
          </a:p>
          <a:p>
            <a:pPr marL="342900" indent="-342900">
              <a:buFont typeface="Arial" panose="020B0604020202020204" pitchFamily="34" charset="0"/>
              <a:buChar char="•"/>
              <a:defRPr sz="1400">
                <a:latin typeface="Playfair Display Bold"/>
                <a:ea typeface="Playfair Display Bold"/>
                <a:cs typeface="Playfair Display Bold"/>
                <a:sym typeface="Playfair Display Bold"/>
              </a:defRPr>
            </a:pPr>
            <a:r>
              <a:rPr lang="ru-RU" sz="2000" dirty="0">
                <a:solidFill>
                  <a:srgbClr val="002060"/>
                </a:solidFill>
                <a:latin typeface="Playfair Display Black" charset="-52"/>
              </a:rPr>
              <a:t> Опишите героев(одежду, характер).Сколько героев как их зовут? И т.п.</a:t>
            </a:r>
          </a:p>
          <a:p>
            <a:pPr marL="342900" indent="-342900">
              <a:buFont typeface="Arial" panose="020B0604020202020204" pitchFamily="34" charset="0"/>
              <a:buChar char="•"/>
              <a:defRPr sz="1400">
                <a:latin typeface="Playfair Display Bold"/>
                <a:ea typeface="Playfair Display Bold"/>
                <a:cs typeface="Playfair Display Bold"/>
                <a:sym typeface="Playfair Display Bold"/>
              </a:defRPr>
            </a:pPr>
            <a:r>
              <a:rPr lang="ru-RU" sz="2000" dirty="0">
                <a:solidFill>
                  <a:srgbClr val="002060"/>
                </a:solidFill>
                <a:latin typeface="Playfair Display Black" charset="-52"/>
              </a:rPr>
              <a:t>Поиграем  в стенографов: запишите диалоги по фрагментам м-фильма: крокодил Гена- Чебурашка; </a:t>
            </a:r>
            <a:r>
              <a:rPr lang="ru-RU" sz="2000" dirty="0" err="1">
                <a:solidFill>
                  <a:srgbClr val="002060"/>
                </a:solidFill>
                <a:latin typeface="Playfair Display Black" charset="-52"/>
              </a:rPr>
              <a:t>Крыска</a:t>
            </a:r>
            <a:r>
              <a:rPr lang="ru-RU" sz="2000" dirty="0">
                <a:solidFill>
                  <a:srgbClr val="002060"/>
                </a:solidFill>
                <a:latin typeface="Playfair Display Black" charset="-52"/>
              </a:rPr>
              <a:t> Лариска- старуха Шапокляк- Гена-Чебурашка и </a:t>
            </a:r>
            <a:r>
              <a:rPr lang="ru-RU" sz="2000" dirty="0" err="1">
                <a:solidFill>
                  <a:srgbClr val="002060"/>
                </a:solidFill>
                <a:latin typeface="Playfair Display Black" charset="-52"/>
              </a:rPr>
              <a:t>тд</a:t>
            </a:r>
            <a:r>
              <a:rPr lang="ru-RU" sz="2000" dirty="0">
                <a:solidFill>
                  <a:srgbClr val="002060"/>
                </a:solidFill>
                <a:latin typeface="Playfair Display Black" charset="-52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  <a:defRPr sz="1400">
                <a:latin typeface="Playfair Display Bold"/>
                <a:ea typeface="Playfair Display Bold"/>
                <a:cs typeface="Playfair Display Bold"/>
                <a:sym typeface="Playfair Display Bold"/>
              </a:defRPr>
            </a:pPr>
            <a:r>
              <a:rPr lang="ru-RU" sz="2000" dirty="0">
                <a:solidFill>
                  <a:srgbClr val="002060"/>
                </a:solidFill>
                <a:latin typeface="Playfair Display Black" charset="-52"/>
              </a:rPr>
              <a:t>Покадровая озвучка. И др.</a:t>
            </a:r>
          </a:p>
          <a:p>
            <a:pPr marL="342900" indent="-342900">
              <a:buFont typeface="Arial" panose="020B0604020202020204" pitchFamily="34" charset="0"/>
              <a:buChar char="•"/>
              <a:defRPr sz="1400">
                <a:latin typeface="Playfair Display Bold"/>
                <a:ea typeface="Playfair Display Bold"/>
                <a:cs typeface="Playfair Display Bold"/>
                <a:sym typeface="Playfair Display Bold"/>
              </a:defRPr>
            </a:pPr>
            <a:r>
              <a:rPr lang="ru-RU" sz="2000" dirty="0">
                <a:solidFill>
                  <a:srgbClr val="002060"/>
                </a:solidFill>
                <a:latin typeface="Playfair Display Black" charset="-52"/>
              </a:rPr>
              <a:t>Главный вопрос мультфильма:</a:t>
            </a:r>
          </a:p>
          <a:p>
            <a:pPr>
              <a:defRPr sz="1400">
                <a:latin typeface="Playfair Display Bold"/>
                <a:ea typeface="Playfair Display Bold"/>
                <a:cs typeface="Playfair Display Bold"/>
                <a:sym typeface="Playfair Display Bold"/>
              </a:defRPr>
            </a:pPr>
            <a:r>
              <a:rPr lang="ru-RU" sz="2000" dirty="0">
                <a:solidFill>
                  <a:srgbClr val="002060"/>
                </a:solidFill>
                <a:latin typeface="Playfair Display Black" charset="-52"/>
              </a:rPr>
              <a:t>                 </a:t>
            </a:r>
            <a:r>
              <a:rPr lang="ru-RU" sz="2000" dirty="0">
                <a:solidFill>
                  <a:srgbClr val="FF0000"/>
                </a:solidFill>
                <a:latin typeface="Playfair Display Black" charset="-52"/>
              </a:rPr>
              <a:t>В ЧЕМ СЕКРЕТ ПРАЗДНИКА?</a:t>
            </a:r>
          </a:p>
          <a:p>
            <a:pPr>
              <a:defRPr sz="1400">
                <a:latin typeface="Playfair Display Bold"/>
                <a:ea typeface="Playfair Display Bold"/>
                <a:cs typeface="Playfair Display Bold"/>
                <a:sym typeface="Playfair Display Bold"/>
              </a:defRPr>
            </a:pPr>
            <a:r>
              <a:rPr lang="ru-RU" sz="2000" dirty="0">
                <a:solidFill>
                  <a:srgbClr val="FF0000"/>
                </a:solidFill>
                <a:latin typeface="Playfair Display Black" charset="-52"/>
              </a:rPr>
              <a:t>                                               </a:t>
            </a:r>
            <a:r>
              <a:rPr lang="ru-RU" sz="1400" dirty="0">
                <a:latin typeface="Playfair Display Black" charset="-52"/>
              </a:rPr>
              <a:t>КРОКОДИЛ ГЕНА</a:t>
            </a:r>
          </a:p>
          <a:p>
            <a:pPr>
              <a:defRPr sz="1400">
                <a:latin typeface="Playfair Display Bold"/>
                <a:ea typeface="Playfair Display Bold"/>
                <a:cs typeface="Playfair Display Bold"/>
                <a:sym typeface="Playfair Display Bold"/>
              </a:defRPr>
            </a:pPr>
            <a:r>
              <a:rPr lang="ru-RU" sz="1400" dirty="0">
                <a:latin typeface="Playfair Display Black" charset="-52"/>
              </a:rPr>
              <a:t>                                                                    ЧЕБУРАШКА</a:t>
            </a:r>
          </a:p>
          <a:p>
            <a:pPr>
              <a:defRPr sz="1400">
                <a:latin typeface="Playfair Display Bold"/>
                <a:ea typeface="Playfair Display Bold"/>
                <a:cs typeface="Playfair Display Bold"/>
                <a:sym typeface="Playfair Display Bold"/>
              </a:defRPr>
            </a:pPr>
            <a:endParaRPr lang="ru-RU" sz="2000" dirty="0">
              <a:solidFill>
                <a:srgbClr val="002060"/>
              </a:solidFill>
              <a:latin typeface="Playfair Display Black" charset="-52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5EC92AFE-4D3B-C534-7A03-55058C0CD7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01621">
            <a:off x="5267692" y="-228194"/>
            <a:ext cx="4030969" cy="2115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A68BD9D7-81DD-766C-1CC2-CA6C99E6D2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823">
            <a:off x="9321406" y="1962122"/>
            <a:ext cx="2872159" cy="1934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551FA7B6-DC2D-0407-1678-27F0E86637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1765" y="3928228"/>
            <a:ext cx="3013186" cy="2738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21AE5337-FCA0-916A-7C06-1146C7DAD8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0293" y="-370258"/>
            <a:ext cx="3202507" cy="2400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473A23D8-3069-E8DD-ACFA-B052EA4B0A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4854" y="3816109"/>
            <a:ext cx="3489053" cy="2679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rina1\Downloads\5177E7B5-2838-4EF0-A4D9-5A97658479E1.PNG">
            <a:extLst>
              <a:ext uri="{FF2B5EF4-FFF2-40B4-BE49-F238E27FC236}">
                <a16:creationId xmlns:a16="http://schemas.microsoft.com/office/drawing/2014/main" id="{0773E571-7FB1-595D-0C84-5E5CF2060E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473201" y="3536085"/>
            <a:ext cx="1921534" cy="282167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25534471"/>
      </p:ext>
    </p:extLst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1D4EB445-F737-9563-0F36-7B2E18B507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2403" y="753929"/>
            <a:ext cx="10838348" cy="585340"/>
          </a:xfrm>
        </p:spPr>
        <p:txBody>
          <a:bodyPr>
            <a:normAutofit fontScale="92500" lnSpcReduction="20000"/>
          </a:bodyPr>
          <a:lstStyle/>
          <a:p>
            <a:pPr marL="342900" indent="-342900">
              <a:buAutoNum type="arabicPeriod"/>
            </a:pPr>
            <a:r>
              <a:rPr lang="ru-RU" dirty="0"/>
              <a:t>Озвучить по кадрам фильм,  предварительно просмотрев фильм дома.</a:t>
            </a:r>
          </a:p>
          <a:p>
            <a:pPr marL="342900" indent="-342900">
              <a:buAutoNum type="arabicPeriod"/>
            </a:pPr>
            <a:r>
              <a:rPr lang="ru-RU" dirty="0"/>
              <a:t>Кратко рассказать сюжет фильма </a:t>
            </a:r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BB929265-745F-D9EE-3C6E-82507CB2D8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216" y="0"/>
            <a:ext cx="7631534" cy="432998"/>
          </a:xfrm>
        </p:spPr>
        <p:txBody>
          <a:bodyPr>
            <a:normAutofit fontScale="90000"/>
          </a:bodyPr>
          <a:lstStyle/>
          <a:p>
            <a:r>
              <a:rPr lang="ru-RU" sz="2800" b="1" dirty="0">
                <a:solidFill>
                  <a:schemeClr val="accent6"/>
                </a:solidFill>
              </a:rPr>
              <a:t>Учебные диалоги. Примеры, ур.А2+.</a:t>
            </a:r>
            <a:endParaRPr lang="ru-RU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D9AF3B05-573C-E0D8-3426-E921E31184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0891" y="1419808"/>
            <a:ext cx="3426729" cy="2312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67849C2F-0EF8-FE04-126B-ECE3DB78A2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3589" y="1420536"/>
            <a:ext cx="2769510" cy="2075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>
            <a:extLst>
              <a:ext uri="{FF2B5EF4-FFF2-40B4-BE49-F238E27FC236}">
                <a16:creationId xmlns:a16="http://schemas.microsoft.com/office/drawing/2014/main" id="{C324DFB4-31BD-8A9D-6AD0-FDAF11E59D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6292" y="1559421"/>
            <a:ext cx="3174287" cy="2298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>
            <a:extLst>
              <a:ext uri="{FF2B5EF4-FFF2-40B4-BE49-F238E27FC236}">
                <a16:creationId xmlns:a16="http://schemas.microsoft.com/office/drawing/2014/main" id="{89566D4E-13BD-3A39-070E-9BE5A13275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8230" y="4520268"/>
            <a:ext cx="2753770" cy="1835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>
            <a:extLst>
              <a:ext uri="{FF2B5EF4-FFF2-40B4-BE49-F238E27FC236}">
                <a16:creationId xmlns:a16="http://schemas.microsoft.com/office/drawing/2014/main" id="{69AFC348-0FEF-5488-4103-ECA0F2943B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577" y="1660200"/>
            <a:ext cx="2753771" cy="1835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6" name="Picture 20">
            <a:extLst>
              <a:ext uri="{FF2B5EF4-FFF2-40B4-BE49-F238E27FC236}">
                <a16:creationId xmlns:a16="http://schemas.microsoft.com/office/drawing/2014/main" id="{ACF572A5-5117-D01E-671A-C448EBEA62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403" y="3886154"/>
            <a:ext cx="3066245" cy="2217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8" name="Picture 22">
            <a:extLst>
              <a:ext uri="{FF2B5EF4-FFF2-40B4-BE49-F238E27FC236}">
                <a16:creationId xmlns:a16="http://schemas.microsoft.com/office/drawing/2014/main" id="{84FE5FAC-357C-366E-2B9C-B780B6FB40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9786" y="4077699"/>
            <a:ext cx="3174287" cy="2362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0" name="Picture 24">
            <a:extLst>
              <a:ext uri="{FF2B5EF4-FFF2-40B4-BE49-F238E27FC236}">
                <a16:creationId xmlns:a16="http://schemas.microsoft.com/office/drawing/2014/main" id="{DECCEA63-D609-8CF6-A2AE-D719505C27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9989" y="3743384"/>
            <a:ext cx="3245522" cy="2163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rina1\Downloads\5177E7B5-2838-4EF0-A4D9-5A97658479E1.PNG">
            <a:extLst>
              <a:ext uri="{FF2B5EF4-FFF2-40B4-BE49-F238E27FC236}">
                <a16:creationId xmlns:a16="http://schemas.microsoft.com/office/drawing/2014/main" id="{16AEAC16-B763-8107-3CEE-BCE918AB2D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0094304" y="-244179"/>
            <a:ext cx="2220686" cy="282020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297856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208548" y="197915"/>
            <a:ext cx="1171715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err="1">
                <a:solidFill>
                  <a:srgbClr val="002060"/>
                </a:solidFill>
              </a:rPr>
              <a:t>МультиВарик</a:t>
            </a:r>
            <a:r>
              <a:rPr lang="ru-RU" sz="1600" dirty="0">
                <a:solidFill>
                  <a:srgbClr val="002060"/>
                </a:solidFill>
              </a:rPr>
              <a:t> ТВ - Новогодняя МультиНяшек</a:t>
            </a:r>
          </a:p>
          <a:p>
            <a:r>
              <a:rPr lang="ru-RU" sz="1600" dirty="0">
                <a:solidFill>
                  <a:srgbClr val="002060"/>
                </a:solidFill>
              </a:rPr>
              <a:t>Ссылка: </a:t>
            </a:r>
            <a:r>
              <a:rPr lang="en-US" sz="1600" dirty="0">
                <a:solidFill>
                  <a:srgbClr val="002060"/>
                </a:solidFill>
                <a:hlinkClick r:id="rId2"/>
              </a:rPr>
              <a:t>https://yandex.ru/video/touch/preview/2821587768903510257</a:t>
            </a:r>
            <a:r>
              <a:rPr lang="ru-RU" sz="1600" dirty="0">
                <a:solidFill>
                  <a:srgbClr val="002060"/>
                </a:solidFill>
              </a:rPr>
              <a:t> </a:t>
            </a:r>
          </a:p>
          <a:p>
            <a:r>
              <a:rPr lang="ru-RU" sz="1600" b="1" dirty="0" err="1">
                <a:solidFill>
                  <a:srgbClr val="002060"/>
                </a:solidFill>
              </a:rPr>
              <a:t>МультиВарик</a:t>
            </a:r>
            <a:r>
              <a:rPr lang="ru-RU" sz="1600" b="1" dirty="0">
                <a:solidFill>
                  <a:srgbClr val="002060"/>
                </a:solidFill>
              </a:rPr>
              <a:t> - Бом </a:t>
            </a:r>
            <a:r>
              <a:rPr lang="ru-RU" sz="1600" b="1" dirty="0" err="1">
                <a:solidFill>
                  <a:srgbClr val="002060"/>
                </a:solidFill>
              </a:rPr>
              <a:t>бом</a:t>
            </a:r>
            <a:r>
              <a:rPr lang="ru-RU" sz="1600" b="1" dirty="0">
                <a:solidFill>
                  <a:srgbClr val="002060"/>
                </a:solidFill>
              </a:rPr>
              <a:t> Новый Год (26 серия) | Детские Песенки | 0+ </a:t>
            </a:r>
            <a:br>
              <a:rPr lang="ru-RU" sz="1600" b="1" dirty="0">
                <a:solidFill>
                  <a:srgbClr val="002060"/>
                </a:solidFill>
              </a:rPr>
            </a:br>
            <a:r>
              <a:rPr lang="en-US" sz="1600" dirty="0">
                <a:solidFill>
                  <a:srgbClr val="002060"/>
                </a:solidFill>
              </a:rPr>
              <a:t>http://www.youtube.com/watch?v=VnMYexwH8Z4</a:t>
            </a:r>
            <a:endParaRPr lang="ru-RU" sz="1600" dirty="0">
              <a:solidFill>
                <a:srgbClr val="002060"/>
              </a:solidFill>
            </a:endParaRPr>
          </a:p>
          <a:p>
            <a:r>
              <a:rPr lang="ru-RU" sz="1600" b="1" dirty="0" err="1">
                <a:solidFill>
                  <a:srgbClr val="002060"/>
                </a:solidFill>
              </a:rPr>
              <a:t>Мультиварик</a:t>
            </a:r>
            <a:r>
              <a:rPr lang="ru-RU" sz="1600" b="1" dirty="0">
                <a:solidFill>
                  <a:srgbClr val="002060"/>
                </a:solidFill>
              </a:rPr>
              <a:t> ТВ - новогодняя </a:t>
            </a:r>
            <a:r>
              <a:rPr lang="ru-RU" sz="1600" b="1" dirty="0" err="1">
                <a:solidFill>
                  <a:srgbClr val="002060"/>
                </a:solidFill>
              </a:rPr>
              <a:t>мультидискотека|</a:t>
            </a:r>
            <a:r>
              <a:rPr lang="ru-RU" sz="1600" b="1" dirty="0">
                <a:solidFill>
                  <a:srgbClr val="002060"/>
                </a:solidFill>
              </a:rPr>
              <a:t> караоке </a:t>
            </a:r>
            <a:r>
              <a:rPr lang="ru-RU" sz="1600" b="1" dirty="0" err="1">
                <a:solidFill>
                  <a:srgbClr val="002060"/>
                </a:solidFill>
              </a:rPr>
              <a:t>мульт-песенка</a:t>
            </a:r>
            <a:r>
              <a:rPr lang="ru-RU" sz="1600" b="1" dirty="0">
                <a:solidFill>
                  <a:srgbClr val="002060"/>
                </a:solidFill>
              </a:rPr>
              <a:t> для </a:t>
            </a:r>
            <a:r>
              <a:rPr lang="ru-RU" sz="1600" b="1" dirty="0" err="1">
                <a:solidFill>
                  <a:srgbClr val="002060"/>
                </a:solidFill>
              </a:rPr>
              <a:t>детей|</a:t>
            </a:r>
            <a:r>
              <a:rPr lang="ru-RU" sz="1600" b="1" dirty="0">
                <a:solidFill>
                  <a:srgbClr val="002060"/>
                </a:solidFill>
              </a:rPr>
              <a:t> 0+ </a:t>
            </a:r>
            <a:r>
              <a:rPr lang="en-US" sz="1600" dirty="0">
                <a:solidFill>
                  <a:srgbClr val="002060"/>
                </a:solidFill>
              </a:rPr>
              <a:t>http://www.youtube.com/watch?v=uG1T2U4EDrM</a:t>
            </a:r>
            <a:endParaRPr lang="ru-RU" sz="1600" dirty="0">
              <a:solidFill>
                <a:srgbClr val="00206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75925" y="2112252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b="1" dirty="0">
                <a:solidFill>
                  <a:srgbClr val="002060"/>
                </a:solidFill>
              </a:rPr>
              <a:t>Текст песни: С Новым годом!(ур.А1+) </a:t>
            </a:r>
          </a:p>
          <a:p>
            <a:r>
              <a:rPr lang="ru-RU" sz="1600" dirty="0">
                <a:solidFill>
                  <a:srgbClr val="002060"/>
                </a:solidFill>
              </a:rPr>
              <a:t>1. Словно </a:t>
            </a:r>
            <a:r>
              <a:rPr lang="ru-RU" sz="1600" b="1" i="1" dirty="0">
                <a:solidFill>
                  <a:srgbClr val="002060"/>
                </a:solidFill>
              </a:rPr>
              <a:t>вата</a:t>
            </a:r>
            <a:r>
              <a:rPr lang="ru-RU" sz="1600" dirty="0">
                <a:solidFill>
                  <a:srgbClr val="002060"/>
                </a:solidFill>
              </a:rPr>
              <a:t> снег лежит у </a:t>
            </a:r>
            <a:r>
              <a:rPr lang="ru-RU" sz="1600" b="1" i="1" dirty="0">
                <a:solidFill>
                  <a:srgbClr val="002060"/>
                </a:solidFill>
              </a:rPr>
              <a:t>ворот</a:t>
            </a:r>
            <a:r>
              <a:rPr lang="ru-RU" sz="1600" b="1" dirty="0">
                <a:solidFill>
                  <a:srgbClr val="002060"/>
                </a:solidFill>
              </a:rPr>
              <a:t>,</a:t>
            </a:r>
          </a:p>
          <a:p>
            <a:r>
              <a:rPr lang="ru-RU" sz="1600" dirty="0">
                <a:solidFill>
                  <a:srgbClr val="002060"/>
                </a:solidFill>
              </a:rPr>
              <a:t>Ждут ребята этот праздник весь год.</a:t>
            </a:r>
          </a:p>
          <a:p>
            <a:r>
              <a:rPr lang="ru-RU" sz="1600" dirty="0">
                <a:solidFill>
                  <a:srgbClr val="002060"/>
                </a:solidFill>
              </a:rPr>
              <a:t>В старом парке </a:t>
            </a:r>
            <a:r>
              <a:rPr lang="ru-RU" sz="1600" b="1" i="1" dirty="0">
                <a:solidFill>
                  <a:srgbClr val="002060"/>
                </a:solidFill>
              </a:rPr>
              <a:t>ель гирлянды зажжет</a:t>
            </a:r>
            <a:r>
              <a:rPr lang="ru-RU" sz="1600" dirty="0">
                <a:solidFill>
                  <a:srgbClr val="002060"/>
                </a:solidFill>
              </a:rPr>
              <a:t>.</a:t>
            </a:r>
          </a:p>
          <a:p>
            <a:r>
              <a:rPr lang="ru-RU" sz="1600" dirty="0">
                <a:solidFill>
                  <a:srgbClr val="002060"/>
                </a:solidFill>
              </a:rPr>
              <a:t>И подарки Дед Мороз принесет.</a:t>
            </a:r>
          </a:p>
          <a:p>
            <a:r>
              <a:rPr lang="ru-RU" sz="1600" b="1" dirty="0">
                <a:solidFill>
                  <a:srgbClr val="002060"/>
                </a:solidFill>
              </a:rPr>
              <a:t>Пр.: </a:t>
            </a:r>
            <a:r>
              <a:rPr lang="ru-RU" sz="1600" dirty="0">
                <a:solidFill>
                  <a:srgbClr val="002060"/>
                </a:solidFill>
              </a:rPr>
              <a:t>С новым годом! Снег идет за окном.</a:t>
            </a:r>
          </a:p>
          <a:p>
            <a:r>
              <a:rPr lang="ru-RU" sz="1600" dirty="0">
                <a:solidFill>
                  <a:srgbClr val="002060"/>
                </a:solidFill>
              </a:rPr>
              <a:t>С новым годом! Пусть придет счастье в дом.</a:t>
            </a:r>
          </a:p>
          <a:p>
            <a:r>
              <a:rPr lang="ru-RU" sz="1600" dirty="0">
                <a:solidFill>
                  <a:srgbClr val="002060"/>
                </a:solidFill>
              </a:rPr>
              <a:t>С новым годом! Пусть уйдут беды </a:t>
            </a:r>
            <a:r>
              <a:rPr lang="ru-RU" sz="1600" b="1" i="1" dirty="0">
                <a:solidFill>
                  <a:srgbClr val="002060"/>
                </a:solidFill>
              </a:rPr>
              <a:t>прочь</a:t>
            </a:r>
            <a:r>
              <a:rPr lang="ru-RU" sz="1600" dirty="0">
                <a:solidFill>
                  <a:srgbClr val="002060"/>
                </a:solidFill>
              </a:rPr>
              <a:t>.</a:t>
            </a:r>
          </a:p>
          <a:p>
            <a:r>
              <a:rPr lang="ru-RU" sz="1600" dirty="0">
                <a:solidFill>
                  <a:srgbClr val="002060"/>
                </a:solidFill>
              </a:rPr>
              <a:t>С новым годом! Веселимся всю ночь.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4770923" y="2078587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dirty="0">
                <a:solidFill>
                  <a:srgbClr val="002060"/>
                </a:solidFill>
              </a:rPr>
              <a:t>2. Город полон </a:t>
            </a:r>
            <a:r>
              <a:rPr lang="ru-RU" sz="1600" b="1" i="1" dirty="0">
                <a:solidFill>
                  <a:srgbClr val="002060"/>
                </a:solidFill>
              </a:rPr>
              <a:t>разноцветных</a:t>
            </a:r>
            <a:r>
              <a:rPr lang="ru-RU" sz="1600" b="1" dirty="0">
                <a:solidFill>
                  <a:srgbClr val="002060"/>
                </a:solidFill>
              </a:rPr>
              <a:t> </a:t>
            </a:r>
            <a:r>
              <a:rPr lang="ru-RU" sz="1600" b="1" i="1" dirty="0">
                <a:solidFill>
                  <a:srgbClr val="002060"/>
                </a:solidFill>
              </a:rPr>
              <a:t>огней</a:t>
            </a:r>
            <a:r>
              <a:rPr lang="ru-RU" sz="1600" b="1" dirty="0">
                <a:solidFill>
                  <a:srgbClr val="002060"/>
                </a:solidFill>
              </a:rPr>
              <a:t>,</a:t>
            </a:r>
          </a:p>
          <a:p>
            <a:r>
              <a:rPr lang="ru-RU" sz="1600" dirty="0">
                <a:solidFill>
                  <a:srgbClr val="002060"/>
                </a:solidFill>
              </a:rPr>
              <a:t>Ровно</a:t>
            </a:r>
            <a:r>
              <a:rPr lang="ru-RU" sz="1600" b="1" dirty="0">
                <a:solidFill>
                  <a:srgbClr val="002060"/>
                </a:solidFill>
              </a:rPr>
              <a:t> </a:t>
            </a:r>
            <a:r>
              <a:rPr lang="ru-RU" sz="1600" b="1" i="1" dirty="0">
                <a:solidFill>
                  <a:srgbClr val="002060"/>
                </a:solidFill>
              </a:rPr>
              <a:t>в</a:t>
            </a:r>
            <a:r>
              <a:rPr lang="ru-RU" sz="1600" b="1" dirty="0">
                <a:solidFill>
                  <a:srgbClr val="002060"/>
                </a:solidFill>
              </a:rPr>
              <a:t> </a:t>
            </a:r>
            <a:r>
              <a:rPr lang="ru-RU" sz="1600" b="1" i="1" dirty="0">
                <a:solidFill>
                  <a:srgbClr val="002060"/>
                </a:solidFill>
              </a:rPr>
              <a:t>полночь</a:t>
            </a:r>
            <a:r>
              <a:rPr lang="ru-RU" sz="1600" b="1" dirty="0">
                <a:solidFill>
                  <a:srgbClr val="002060"/>
                </a:solidFill>
              </a:rPr>
              <a:t> </a:t>
            </a:r>
            <a:r>
              <a:rPr lang="ru-RU" sz="1600" dirty="0">
                <a:solidFill>
                  <a:srgbClr val="002060"/>
                </a:solidFill>
              </a:rPr>
              <a:t>Новый год у дверей.</a:t>
            </a:r>
          </a:p>
          <a:p>
            <a:r>
              <a:rPr lang="ru-RU" sz="1600" b="1" i="1" dirty="0">
                <a:solidFill>
                  <a:srgbClr val="002060"/>
                </a:solidFill>
              </a:rPr>
              <a:t>Хороводом</a:t>
            </a:r>
            <a:r>
              <a:rPr lang="ru-RU" sz="1600" b="1" dirty="0">
                <a:solidFill>
                  <a:srgbClr val="002060"/>
                </a:solidFill>
              </a:rPr>
              <a:t> </a:t>
            </a:r>
            <a:r>
              <a:rPr lang="ru-RU" sz="1600" dirty="0">
                <a:solidFill>
                  <a:srgbClr val="002060"/>
                </a:solidFill>
              </a:rPr>
              <a:t>будем гостя встречать,</a:t>
            </a:r>
          </a:p>
          <a:p>
            <a:r>
              <a:rPr lang="ru-RU" sz="1600" dirty="0">
                <a:solidFill>
                  <a:srgbClr val="002060"/>
                </a:solidFill>
              </a:rPr>
              <a:t>С Новым годом всех друзей поздравлять!</a:t>
            </a:r>
          </a:p>
          <a:p>
            <a:r>
              <a:rPr lang="ru-RU" sz="1600" b="1" dirty="0">
                <a:solidFill>
                  <a:srgbClr val="002060"/>
                </a:solidFill>
              </a:rPr>
              <a:t>Пр. : </a:t>
            </a:r>
            <a:r>
              <a:rPr lang="ru-RU" sz="1600" dirty="0">
                <a:solidFill>
                  <a:srgbClr val="002060"/>
                </a:solidFill>
              </a:rPr>
              <a:t>С новым годом! Снег идет за окном.</a:t>
            </a:r>
          </a:p>
          <a:p>
            <a:r>
              <a:rPr lang="ru-RU" sz="1600" dirty="0">
                <a:solidFill>
                  <a:srgbClr val="002060"/>
                </a:solidFill>
              </a:rPr>
              <a:t>С новым годом! Пусть придет счастье в дом. С новым годом! Пусть уйдут беды </a:t>
            </a:r>
            <a:r>
              <a:rPr lang="ru-RU" sz="1600" b="1" i="1" dirty="0">
                <a:solidFill>
                  <a:srgbClr val="002060"/>
                </a:solidFill>
              </a:rPr>
              <a:t>прочь</a:t>
            </a:r>
            <a:r>
              <a:rPr lang="ru-RU" sz="1600" dirty="0">
                <a:solidFill>
                  <a:srgbClr val="002060"/>
                </a:solidFill>
              </a:rPr>
              <a:t>.</a:t>
            </a:r>
          </a:p>
          <a:p>
            <a:r>
              <a:rPr lang="ru-RU" sz="1600" dirty="0">
                <a:solidFill>
                  <a:srgbClr val="002060"/>
                </a:solidFill>
              </a:rPr>
              <a:t>С новым годом! Веселимся всю ночь.</a:t>
            </a:r>
            <a:br>
              <a:rPr lang="ru-RU" sz="1600" i="1" dirty="0">
                <a:solidFill>
                  <a:srgbClr val="002060"/>
                </a:solidFill>
              </a:rPr>
            </a:br>
            <a:r>
              <a:rPr lang="ru-RU" sz="1600" b="1" i="1" dirty="0">
                <a:solidFill>
                  <a:srgbClr val="002060"/>
                </a:solidFill>
              </a:rPr>
              <a:t>(Новые слова выделены курсивом).</a:t>
            </a:r>
          </a:p>
        </p:txBody>
      </p:sp>
      <p:pic>
        <p:nvPicPr>
          <p:cNvPr id="15" name="Picture 2" descr="мяч светодио дный свет строка патио цепи ночной Гирлянда Свет Рождества дет...">
            <a:extLst>
              <a:ext uri="{FF2B5EF4-FFF2-40B4-BE49-F238E27FC236}">
                <a16:creationId xmlns:a16="http://schemas.microsoft.com/office/drawing/2014/main" id="{7A0B5BED-6DB2-C9A1-135A-AEA71D45EA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8004" y="336080"/>
            <a:ext cx="2602081" cy="2602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Наступила зима. ">
            <a:extLst>
              <a:ext uri="{FF2B5EF4-FFF2-40B4-BE49-F238E27FC236}">
                <a16:creationId xmlns:a16="http://schemas.microsoft.com/office/drawing/2014/main" id="{9A9CF0F2-EE96-92A5-CAC8-0BB58A8090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4277" y="4565088"/>
            <a:ext cx="2629340" cy="1970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Санта Клаус с подарком, рождество, Новый Год, полночь, праздник, потеха, ус...">
            <a:extLst>
              <a:ext uri="{FF2B5EF4-FFF2-40B4-BE49-F238E27FC236}">
                <a16:creationId xmlns:a16="http://schemas.microsoft.com/office/drawing/2014/main" id="{2FCA4986-9505-588A-FD3C-1957AF5FBE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13" y="4562373"/>
            <a:ext cx="2963575" cy="1975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1751970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Таблица 4">
            <a:extLst>
              <a:ext uri="{FF2B5EF4-FFF2-40B4-BE49-F238E27FC236}">
                <a16:creationId xmlns:a16="http://schemas.microsoft.com/office/drawing/2014/main" id="{1186DB91-1139-7725-E46B-4F36C58FC7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4391326"/>
              </p:ext>
            </p:extLst>
          </p:nvPr>
        </p:nvGraphicFramePr>
        <p:xfrm>
          <a:off x="1376833" y="1020279"/>
          <a:ext cx="9490089" cy="48607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67832">
                  <a:extLst>
                    <a:ext uri="{9D8B030D-6E8A-4147-A177-3AD203B41FA5}">
                      <a16:colId xmlns:a16="http://schemas.microsoft.com/office/drawing/2014/main" val="1539892354"/>
                    </a:ext>
                  </a:extLst>
                </a:gridCol>
                <a:gridCol w="4822257">
                  <a:extLst>
                    <a:ext uri="{9D8B030D-6E8A-4147-A177-3AD203B41FA5}">
                      <a16:colId xmlns:a16="http://schemas.microsoft.com/office/drawing/2014/main" val="1709000275"/>
                    </a:ext>
                  </a:extLst>
                </a:gridCol>
              </a:tblGrid>
              <a:tr h="1591100">
                <a:tc>
                  <a:txBody>
                    <a:bodyPr/>
                    <a:lstStyle/>
                    <a:p>
                      <a:r>
                        <a:rPr lang="ru-RU" sz="1600" b="1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…Ветрено, морозно, чисто,</a:t>
                      </a:r>
                    </a:p>
                    <a:p>
                      <a:r>
                        <a:rPr lang="ru-RU" sz="1600" b="1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 булыжникам метель,</a:t>
                      </a:r>
                    </a:p>
                    <a:p>
                      <a:r>
                        <a:rPr lang="ru-RU" sz="1600" b="1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 сосульки в серебристых</a:t>
                      </a:r>
                    </a:p>
                    <a:p>
                      <a:r>
                        <a:rPr lang="ru-RU" sz="1600" b="1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Снах ждут звонкую капель.</a:t>
                      </a:r>
                    </a:p>
                    <a:p>
                      <a:endParaRPr lang="ru-RU" sz="1600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FF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 Царстве смыслов, в Царстве красок</a:t>
                      </a:r>
                    </a:p>
                    <a:p>
                      <a:r>
                        <a:rPr lang="ru-RU" sz="1600" b="1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РУССКИЙ здесь для всех друзей!</a:t>
                      </a:r>
                    </a:p>
                    <a:p>
                      <a:r>
                        <a:rPr lang="ru-RU" sz="1600" b="1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Здесь методика без маски,</a:t>
                      </a:r>
                    </a:p>
                    <a:p>
                      <a:r>
                        <a:rPr lang="ru-RU" sz="1600" b="1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Все спешат на встречу с ней.</a:t>
                      </a:r>
                    </a:p>
                    <a:p>
                      <a:endParaRPr lang="ru-RU" sz="1600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F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6444656"/>
                  </a:ext>
                </a:extLst>
              </a:tr>
              <a:tr h="1611230">
                <a:tc>
                  <a:txBody>
                    <a:bodyPr/>
                    <a:lstStyle/>
                    <a:p>
                      <a:r>
                        <a:rPr lang="ru-RU" sz="1600" b="1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 в прекрасном, а в старинном</a:t>
                      </a:r>
                    </a:p>
                    <a:p>
                      <a:r>
                        <a:rPr lang="ru-RU" sz="1600" b="1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Доме посреди Москвы</a:t>
                      </a:r>
                    </a:p>
                    <a:p>
                      <a:r>
                        <a:rPr lang="ru-RU" sz="1600" b="1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Царствует язык былинный</a:t>
                      </a:r>
                    </a:p>
                    <a:p>
                      <a:r>
                        <a:rPr lang="ru-RU" sz="1600" b="1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РУССКИЙ-в неге и любви.</a:t>
                      </a:r>
                    </a:p>
                    <a:p>
                      <a:endParaRPr lang="ru-RU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РУССКИЙ здесь лелеют, холят,</a:t>
                      </a:r>
                    </a:p>
                    <a:p>
                      <a:r>
                        <a:rPr lang="ru-RU" sz="1600" b="1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РУССКИЙ любят, РУССКИЙ чтят,</a:t>
                      </a:r>
                    </a:p>
                    <a:p>
                      <a:r>
                        <a:rPr lang="ru-RU" sz="1600" b="1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РУССКОМУ здесь обучают,</a:t>
                      </a:r>
                    </a:p>
                    <a:p>
                      <a:r>
                        <a:rPr lang="ru-RU" sz="1600" b="1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Здесь ПО-РУССКИ говорят!</a:t>
                      </a:r>
                    </a:p>
                    <a:p>
                      <a:endParaRPr lang="ru-RU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8232934"/>
                  </a:ext>
                </a:extLst>
              </a:tr>
              <a:tr h="1658423">
                <a:tc>
                  <a:txBody>
                    <a:bodyPr/>
                    <a:lstStyle/>
                    <a:p>
                      <a:r>
                        <a:rPr lang="ru-RU" sz="1600" b="1" kern="1200" dirty="0" err="1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Властелиньи</a:t>
                      </a:r>
                      <a:r>
                        <a:rPr lang="ru-RU" sz="1600" b="1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этой сказки</a:t>
                      </a:r>
                    </a:p>
                    <a:p>
                      <a:r>
                        <a:rPr lang="ru-RU" sz="1600" b="1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Над успехом ворожат,</a:t>
                      </a:r>
                    </a:p>
                    <a:p>
                      <a:r>
                        <a:rPr lang="ru-RU" sz="1600" b="1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Те, кто хочет знать прекрасно</a:t>
                      </a:r>
                    </a:p>
                    <a:p>
                      <a:r>
                        <a:rPr lang="ru-RU" sz="1600" b="1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РУССКИЙ, в этот дом спешат.</a:t>
                      </a:r>
                    </a:p>
                    <a:p>
                      <a:endParaRPr lang="ru-RU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FF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r>
                        <a:rPr lang="ru-RU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r>
                        <a:rPr lang="ru-RU" sz="1600" b="1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Здесь царят любовь и радость.</a:t>
                      </a:r>
                    </a:p>
                    <a:p>
                      <a:r>
                        <a:rPr lang="ru-RU" sz="1600" b="1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Приглашаем в этот дом!</a:t>
                      </a:r>
                    </a:p>
                    <a:p>
                      <a:r>
                        <a:rPr lang="ru-RU" sz="1600" b="1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РУССКИЙ знать-какая сладость!</a:t>
                      </a:r>
                    </a:p>
                    <a:p>
                      <a:r>
                        <a:rPr lang="ru-RU" sz="1600" b="1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Угощаем  РУССКИМ в нем!</a:t>
                      </a:r>
                    </a:p>
                    <a:p>
                      <a:endParaRPr lang="ru-RU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F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8720652"/>
                  </a:ext>
                </a:extLst>
              </a:tr>
            </a:tbl>
          </a:graphicData>
        </a:graphic>
      </p:graphicFrame>
      <p:sp>
        <p:nvSpPr>
          <p:cNvPr id="17" name="TextBox 4">
            <a:extLst>
              <a:ext uri="{FF2B5EF4-FFF2-40B4-BE49-F238E27FC236}">
                <a16:creationId xmlns:a16="http://schemas.microsoft.com/office/drawing/2014/main" id="{C25E7BCC-F4C2-48B2-AB67-FFA49C118F81}"/>
              </a:ext>
            </a:extLst>
          </p:cNvPr>
          <p:cNvSpPr txBox="1"/>
          <p:nvPr/>
        </p:nvSpPr>
        <p:spPr>
          <a:xfrm>
            <a:off x="917541" y="217997"/>
            <a:ext cx="10344018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algn="ctr">
              <a:defRPr sz="2000">
                <a:solidFill>
                  <a:srgbClr val="FEC359"/>
                </a:solidFill>
                <a:latin typeface="Playfair Display Black"/>
                <a:ea typeface="Playfair Display Black"/>
                <a:cs typeface="Playfair Display Black"/>
                <a:sym typeface="Playfair Display Black"/>
              </a:defRPr>
            </a:lvl1pPr>
          </a:lstStyle>
          <a:p>
            <a:pPr algn="l"/>
            <a:r>
              <a:rPr lang="ru-RU" sz="24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Поздравление от Учебного центра русского языка с новым годом!</a:t>
            </a:r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>
            <a:off x="5986913" y="943275"/>
            <a:ext cx="0" cy="5014763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2" name="Picture 3" descr="C:\Users\rina1\Downloads\1F29810D-91BE-462C-AD25-E8A0CE30B7C4.PNG">
            <a:extLst>
              <a:ext uri="{FF2B5EF4-FFF2-40B4-BE49-F238E27FC236}">
                <a16:creationId xmlns:a16="http://schemas.microsoft.com/office/drawing/2014/main" id="{ECC6116B-3B9E-979A-B9C7-319BB47FA1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03808" y="2733464"/>
            <a:ext cx="3986371" cy="398637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03210003"/>
      </p:ext>
    </p:extLst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CCE07C84-DE09-B710-4538-654461616CE8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0E6C6F72-6284-13EB-FB75-EA956F0087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ПОЗДРАВЛЕНИЯ  ОТ НАШИХ СТУДЕНТОВ</a:t>
            </a:r>
          </a:p>
        </p:txBody>
      </p:sp>
      <p:pic>
        <p:nvPicPr>
          <p:cNvPr id="4" name="WhatsApp Video 2023-12-14 at 14.55.24">
            <a:hlinkClick r:id="" action="ppaction://media"/>
            <a:extLst>
              <a:ext uri="{FF2B5EF4-FFF2-40B4-BE49-F238E27FC236}">
                <a16:creationId xmlns:a16="http://schemas.microsoft.com/office/drawing/2014/main" id="{04A1C617-D3EA-D75D-BF05-22E2B8C23ED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9940" y="1258499"/>
            <a:ext cx="2687548" cy="4172812"/>
          </a:xfrm>
          <a:prstGeom prst="rect">
            <a:avLst/>
          </a:prstGeom>
        </p:spPr>
      </p:pic>
      <p:pic>
        <p:nvPicPr>
          <p:cNvPr id="5" name="WhatsApp Video 2023-12-12 at 17.51.18">
            <a:hlinkClick r:id="" action="ppaction://media"/>
            <a:extLst>
              <a:ext uri="{FF2B5EF4-FFF2-40B4-BE49-F238E27FC236}">
                <a16:creationId xmlns:a16="http://schemas.microsoft.com/office/drawing/2014/main" id="{2D95F757-8BE9-3E61-322F-C48ACD9D9CF6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496262" y="1704113"/>
            <a:ext cx="3115893" cy="4172812"/>
          </a:xfrm>
          <a:prstGeom prst="rect">
            <a:avLst/>
          </a:prstGeom>
        </p:spPr>
      </p:pic>
      <p:pic>
        <p:nvPicPr>
          <p:cNvPr id="6" name="Picture 3" descr="C:\Users\rina1\Downloads\1F29810D-91BE-462C-AD25-E8A0CE30B7C4.PNG">
            <a:extLst>
              <a:ext uri="{FF2B5EF4-FFF2-40B4-BE49-F238E27FC236}">
                <a16:creationId xmlns:a16="http://schemas.microsoft.com/office/drawing/2014/main" id="{E73662C8-F8DA-B54D-BF5E-BE87B986AB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151525" y="-554793"/>
            <a:ext cx="3646934" cy="4449158"/>
          </a:xfrm>
          <a:prstGeom prst="rect">
            <a:avLst/>
          </a:prstGeom>
          <a:noFill/>
        </p:spPr>
      </p:pic>
      <p:pic>
        <p:nvPicPr>
          <p:cNvPr id="7" name="Picture 2" descr="C:\Users\rina1\Downloads\5177E7B5-2838-4EF0-A4D9-5A97658479E1.PNG">
            <a:extLst>
              <a:ext uri="{FF2B5EF4-FFF2-40B4-BE49-F238E27FC236}">
                <a16:creationId xmlns:a16="http://schemas.microsoft.com/office/drawing/2014/main" id="{F1499BBA-EE06-CCD8-F03F-2C83A85821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891397" y="692172"/>
            <a:ext cx="5698671" cy="723714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15150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5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00000">
                <p:cTn id="1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Объект 2"/>
          <p:cNvSpPr txBox="1"/>
          <p:nvPr/>
        </p:nvSpPr>
        <p:spPr>
          <a:xfrm>
            <a:off x="607904" y="4162390"/>
            <a:ext cx="7518487" cy="13533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defRPr sz="1400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pPr>
            <a:r>
              <a:rPr dirty="0" err="1"/>
              <a:t>Учебный</a:t>
            </a:r>
            <a:r>
              <a:rPr dirty="0"/>
              <a:t> </a:t>
            </a:r>
            <a:r>
              <a:rPr dirty="0" err="1"/>
              <a:t>Центр</a:t>
            </a:r>
            <a:r>
              <a:rPr dirty="0"/>
              <a:t> </a:t>
            </a:r>
            <a:r>
              <a:rPr dirty="0" err="1"/>
              <a:t>русского</a:t>
            </a:r>
            <a:r>
              <a:rPr dirty="0"/>
              <a:t> </a:t>
            </a:r>
            <a:r>
              <a:rPr dirty="0" err="1"/>
              <a:t>языка</a:t>
            </a:r>
            <a:r>
              <a:rPr dirty="0"/>
              <a:t> МГУ, </a:t>
            </a:r>
            <a:r>
              <a:rPr dirty="0" err="1"/>
              <a:t>сайт</a:t>
            </a:r>
            <a:r>
              <a:rPr lang="ru-RU" dirty="0"/>
              <a:t>:</a:t>
            </a:r>
            <a:r>
              <a:rPr dirty="0"/>
              <a:t> mgu-russian.com</a:t>
            </a:r>
            <a:endParaRPr sz="2400" dirty="0"/>
          </a:p>
          <a:p>
            <a:pPr>
              <a:lnSpc>
                <a:spcPct val="90000"/>
              </a:lnSpc>
              <a:spcBef>
                <a:spcPts val="1000"/>
              </a:spcBef>
              <a:defRPr sz="1400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pPr>
            <a:r>
              <a:rPr dirty="0" err="1"/>
              <a:t>адрес</a:t>
            </a:r>
            <a:r>
              <a:rPr dirty="0"/>
              <a:t>: 101000, </a:t>
            </a:r>
            <a:r>
              <a:rPr dirty="0" err="1"/>
              <a:t>Россия</a:t>
            </a:r>
            <a:r>
              <a:rPr dirty="0"/>
              <a:t>, </a:t>
            </a:r>
            <a:r>
              <a:rPr dirty="0" err="1"/>
              <a:t>Москва</a:t>
            </a:r>
            <a:r>
              <a:rPr dirty="0"/>
              <a:t>, </a:t>
            </a:r>
            <a:r>
              <a:rPr dirty="0" err="1"/>
              <a:t>Милютинский</a:t>
            </a:r>
            <a:r>
              <a:rPr dirty="0"/>
              <a:t> </a:t>
            </a:r>
            <a:r>
              <a:rPr dirty="0" err="1"/>
              <a:t>пер</a:t>
            </a:r>
            <a:r>
              <a:rPr lang="ru-RU" dirty="0" err="1"/>
              <a:t>еулок</a:t>
            </a:r>
            <a:r>
              <a:rPr dirty="0"/>
              <a:t>, 15, </a:t>
            </a:r>
            <a:r>
              <a:rPr dirty="0" err="1"/>
              <a:t>стр</a:t>
            </a:r>
            <a:r>
              <a:rPr dirty="0"/>
              <a:t>. 2А</a:t>
            </a:r>
            <a:endParaRPr sz="2400" dirty="0"/>
          </a:p>
        </p:txBody>
      </p:sp>
      <p:sp>
        <p:nvSpPr>
          <p:cNvPr id="164" name="Заголовок 1"/>
          <p:cNvSpPr txBox="1"/>
          <p:nvPr/>
        </p:nvSpPr>
        <p:spPr>
          <a:xfrm>
            <a:off x="2129422" y="2266993"/>
            <a:ext cx="7933158" cy="828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b">
            <a:spAutoFit/>
          </a:bodyPr>
          <a:lstStyle>
            <a:lvl1pPr algn="ctr">
              <a:lnSpc>
                <a:spcPct val="90000"/>
              </a:lnSpc>
              <a:defRPr sz="4800" i="1">
                <a:solidFill>
                  <a:srgbClr val="FED07E"/>
                </a:solidFill>
                <a:latin typeface="Playfair Display Black"/>
                <a:ea typeface="Playfair Display Black"/>
                <a:cs typeface="Playfair Display Black"/>
                <a:sym typeface="Playfair Display Black"/>
              </a:defRPr>
            </a:lvl1pPr>
          </a:lstStyle>
          <a:p>
            <a:r>
              <a:t>Спасибо за внимание!</a:t>
            </a:r>
          </a:p>
        </p:txBody>
      </p: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FB42328-8374-4CA8-9FF9-447B674D61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602" y="979170"/>
            <a:ext cx="3619500" cy="16687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913B3C6-360F-4A86-A9B5-311BF52D3C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8630" y="921420"/>
            <a:ext cx="3634740" cy="17145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5B56270-CC85-461C-8F8B-888EB2B2E14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3228" y="1037725"/>
            <a:ext cx="3550920" cy="16078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Прямоугольник: скругленные углы 12">
            <a:extLst>
              <a:ext uri="{FF2B5EF4-FFF2-40B4-BE49-F238E27FC236}">
                <a16:creationId xmlns:a16="http://schemas.microsoft.com/office/drawing/2014/main" id="{BDA1A1A2-A51D-4F62-95C5-60828797A7DF}"/>
              </a:ext>
            </a:extLst>
          </p:cNvPr>
          <p:cNvSpPr/>
          <p:nvPr/>
        </p:nvSpPr>
        <p:spPr>
          <a:xfrm>
            <a:off x="153034" y="261620"/>
            <a:ext cx="3810636" cy="717550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ru-RU" sz="1400" b="1" i="0" dirty="0">
                <a:solidFill>
                  <a:schemeClr val="accent3">
                    <a:lumMod val="40000"/>
                    <a:lumOff val="60000"/>
                  </a:schemeClr>
                </a:solidFill>
                <a:effectLst/>
                <a:latin typeface="Playfair Display" pitchFamily="2" charset="-52"/>
              </a:rPr>
              <a:t>Очный курс «Методика преподавания русского языка как иностранного»</a:t>
            </a:r>
          </a:p>
          <a:p>
            <a:pPr algn="ctr" fontAlgn="base"/>
            <a:r>
              <a:rPr lang="ru-RU" sz="1400" b="1" dirty="0">
                <a:solidFill>
                  <a:schemeClr val="accent2"/>
                </a:solidFill>
                <a:latin typeface="Playfair Display" pitchFamily="2" charset="-52"/>
              </a:rPr>
              <a:t>10 января 2024г.</a:t>
            </a:r>
            <a:endParaRPr lang="ru-RU" sz="1400" b="1" i="0" dirty="0">
              <a:solidFill>
                <a:schemeClr val="accent2"/>
              </a:solidFill>
              <a:effectLst/>
              <a:latin typeface="Playfair Display" pitchFamily="2" charset="-52"/>
            </a:endParaRPr>
          </a:p>
        </p:txBody>
      </p:sp>
      <p:sp>
        <p:nvSpPr>
          <p:cNvPr id="11" name="Прямоугольник: скругленные углы 13">
            <a:extLst>
              <a:ext uri="{FF2B5EF4-FFF2-40B4-BE49-F238E27FC236}">
                <a16:creationId xmlns:a16="http://schemas.microsoft.com/office/drawing/2014/main" id="{7181656A-48F0-49BB-B723-580551356C7A}"/>
              </a:ext>
            </a:extLst>
          </p:cNvPr>
          <p:cNvSpPr/>
          <p:nvPr/>
        </p:nvSpPr>
        <p:spPr>
          <a:xfrm>
            <a:off x="4196396" y="261620"/>
            <a:ext cx="3810636" cy="717550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ru-RU" sz="1400" b="1" i="0" dirty="0">
                <a:solidFill>
                  <a:schemeClr val="accent3">
                    <a:lumMod val="40000"/>
                    <a:lumOff val="60000"/>
                  </a:schemeClr>
                </a:solidFill>
                <a:effectLst/>
              </a:rPr>
              <a:t>Дистанционный курс «Методика преподавания РКИ»</a:t>
            </a:r>
          </a:p>
          <a:p>
            <a:pPr algn="ctr" fontAlgn="base"/>
            <a:r>
              <a:rPr lang="ru-RU" sz="1400" b="1" dirty="0">
                <a:solidFill>
                  <a:schemeClr val="accent2"/>
                </a:solidFill>
              </a:rPr>
              <a:t>С 15 января 2024 г.</a:t>
            </a:r>
            <a:endParaRPr lang="ru-RU" sz="1400" b="1" i="0" dirty="0">
              <a:solidFill>
                <a:schemeClr val="accent2"/>
              </a:solidFill>
              <a:effectLst/>
            </a:endParaRPr>
          </a:p>
        </p:txBody>
      </p:sp>
      <p:sp>
        <p:nvSpPr>
          <p:cNvPr id="12" name="Прямоугольник: скругленные углы 14">
            <a:extLst>
              <a:ext uri="{FF2B5EF4-FFF2-40B4-BE49-F238E27FC236}">
                <a16:creationId xmlns:a16="http://schemas.microsoft.com/office/drawing/2014/main" id="{F5AA8370-B6E9-4A72-BC52-9375A8220AA6}"/>
              </a:ext>
            </a:extLst>
          </p:cNvPr>
          <p:cNvSpPr/>
          <p:nvPr/>
        </p:nvSpPr>
        <p:spPr>
          <a:xfrm>
            <a:off x="8241664" y="261620"/>
            <a:ext cx="3810636" cy="824230"/>
          </a:xfrm>
          <a:prstGeom prst="roundRect">
            <a:avLst/>
          </a:prstGeom>
          <a:solidFill>
            <a:srgbClr val="002060"/>
          </a:soli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ru-RU" sz="1400" b="1" i="0" dirty="0">
                <a:solidFill>
                  <a:schemeClr val="accent3">
                    <a:lumMod val="40000"/>
                    <a:lumOff val="60000"/>
                  </a:schemeClr>
                </a:solidFill>
                <a:effectLst/>
              </a:rPr>
              <a:t>Курс «Читаем, пишем, говорим и слышим: о взаимосвязанном обучении видам речевой деятельности»</a:t>
            </a:r>
          </a:p>
          <a:p>
            <a:pPr algn="ctr" fontAlgn="base"/>
            <a:r>
              <a:rPr lang="ru-RU" sz="1400" b="1" dirty="0">
                <a:solidFill>
                  <a:schemeClr val="accent2"/>
                </a:solidFill>
              </a:rPr>
              <a:t>С 1 февраля 2024 г.</a:t>
            </a:r>
            <a:endParaRPr lang="ru-RU" sz="1400" b="1" i="0" dirty="0">
              <a:solidFill>
                <a:schemeClr val="accent2"/>
              </a:solidFill>
              <a:effectLst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533A268-9E9B-42BF-996D-40BBA32AD06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590" y="3750210"/>
            <a:ext cx="3604260" cy="17373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7839F18-3A83-4854-8ACA-ED533BCCA03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6755" y="3722505"/>
            <a:ext cx="3543300" cy="179277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5" name="Прямоугольник: скругленные углы 19">
            <a:extLst>
              <a:ext uri="{FF2B5EF4-FFF2-40B4-BE49-F238E27FC236}">
                <a16:creationId xmlns:a16="http://schemas.microsoft.com/office/drawing/2014/main" id="{06B008D6-5B38-44AE-8AFF-E4192C6EC4C3}"/>
              </a:ext>
            </a:extLst>
          </p:cNvPr>
          <p:cNvSpPr/>
          <p:nvPr/>
        </p:nvSpPr>
        <p:spPr>
          <a:xfrm>
            <a:off x="163628" y="3056890"/>
            <a:ext cx="7843403" cy="717550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ru-RU" b="1" i="0" dirty="0">
                <a:solidFill>
                  <a:schemeClr val="accent3">
                    <a:lumMod val="40000"/>
                    <a:lumOff val="60000"/>
                  </a:schemeClr>
                </a:solidFill>
                <a:effectLst/>
              </a:rPr>
              <a:t>Курс «Методика преподавания РКИ детям»</a:t>
            </a:r>
            <a:r>
              <a:rPr lang="en-US" b="1" i="0" dirty="0">
                <a:solidFill>
                  <a:schemeClr val="accent3">
                    <a:lumMod val="40000"/>
                    <a:lumOff val="60000"/>
                  </a:schemeClr>
                </a:solidFill>
                <a:effectLst/>
              </a:rPr>
              <a:t> 200 – 300 </a:t>
            </a:r>
            <a:r>
              <a:rPr lang="ru-RU" b="1" i="0" dirty="0">
                <a:solidFill>
                  <a:schemeClr val="accent3">
                    <a:lumMod val="40000"/>
                    <a:lumOff val="60000"/>
                  </a:schemeClr>
                </a:solidFill>
                <a:effectLst/>
              </a:rPr>
              <a:t>часов</a:t>
            </a:r>
          </a:p>
          <a:p>
            <a:pPr algn="ctr" fontAlgn="base"/>
            <a:r>
              <a:rPr lang="ru-RU" b="1" dirty="0">
                <a:solidFill>
                  <a:schemeClr val="accent2"/>
                </a:solidFill>
              </a:rPr>
              <a:t>С 15 января 2024 г.</a:t>
            </a:r>
            <a:endParaRPr lang="ru-RU" b="1" i="0" dirty="0">
              <a:solidFill>
                <a:schemeClr val="accent2"/>
              </a:solidFill>
              <a:effectLst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455D2F6-8974-4ADC-AF90-D71421ACC89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2103" y="3768225"/>
            <a:ext cx="3467100" cy="17566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7" name="Прямоугольник: скругленные углы 22">
            <a:extLst>
              <a:ext uri="{FF2B5EF4-FFF2-40B4-BE49-F238E27FC236}">
                <a16:creationId xmlns:a16="http://schemas.microsoft.com/office/drawing/2014/main" id="{DAD47D08-49CB-4A4B-8D12-2304AF520FE4}"/>
              </a:ext>
            </a:extLst>
          </p:cNvPr>
          <p:cNvSpPr/>
          <p:nvPr/>
        </p:nvSpPr>
        <p:spPr>
          <a:xfrm>
            <a:off x="8241664" y="3056890"/>
            <a:ext cx="3810636" cy="717550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ru-RU" sz="1400" b="1" i="0" dirty="0">
                <a:solidFill>
                  <a:schemeClr val="accent3">
                    <a:lumMod val="20000"/>
                    <a:lumOff val="80000"/>
                  </a:schemeClr>
                </a:solidFill>
                <a:effectLst/>
                <a:latin typeface="Playfair Display" pitchFamily="2" charset="-52"/>
              </a:rPr>
              <a:t>Курс В.В. Дронова “И мы сохраним тебя, русская речь…” (Базовый)</a:t>
            </a:r>
          </a:p>
          <a:p>
            <a:pPr algn="ctr" fontAlgn="base"/>
            <a:r>
              <a:rPr lang="ru-RU" sz="1400" b="1" dirty="0">
                <a:solidFill>
                  <a:schemeClr val="accent2"/>
                </a:solidFill>
                <a:latin typeface="Playfair Display" pitchFamily="2" charset="-52"/>
              </a:rPr>
              <a:t>С 1 февраля 2024 г.</a:t>
            </a:r>
            <a:endParaRPr lang="ru-RU" sz="1400" b="1" i="0" dirty="0">
              <a:solidFill>
                <a:schemeClr val="accent2"/>
              </a:solidFill>
              <a:effectLst/>
              <a:latin typeface="Playfair Display" pitchFamily="2" charset="-52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0C1E34D-807A-B6B9-9DAC-AA35696BBB20}"/>
              </a:ext>
            </a:extLst>
          </p:cNvPr>
          <p:cNvSpPr/>
          <p:nvPr/>
        </p:nvSpPr>
        <p:spPr>
          <a:xfrm>
            <a:off x="322798" y="5524901"/>
            <a:ext cx="5996360" cy="127729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ru-RU" sz="1800" b="1" i="0" dirty="0">
                <a:solidFill>
                  <a:schemeClr val="accent3">
                    <a:lumMod val="40000"/>
                    <a:lumOff val="60000"/>
                  </a:schemeClr>
                </a:solidFill>
                <a:effectLst/>
              </a:rPr>
              <a:t>Дистанционный курс</a:t>
            </a:r>
          </a:p>
          <a:p>
            <a:pPr algn="ctr" fontAlgn="base"/>
            <a:r>
              <a:rPr lang="ru-RU" b="1" dirty="0">
                <a:solidFill>
                  <a:srgbClr val="000000"/>
                </a:solidFill>
                <a:latin typeface="TildaSans"/>
              </a:rPr>
              <a:t>Дистанционный к</a:t>
            </a:r>
            <a:r>
              <a:rPr lang="ru-RU" b="1" i="0" dirty="0">
                <a:solidFill>
                  <a:srgbClr val="000000"/>
                </a:solidFill>
                <a:effectLst/>
                <a:latin typeface="TildaSans"/>
              </a:rPr>
              <a:t>урс повышения квалификации</a:t>
            </a:r>
            <a:br>
              <a:rPr lang="ru-RU" dirty="0"/>
            </a:br>
            <a:r>
              <a:rPr lang="ru-RU" b="1" i="0" dirty="0">
                <a:solidFill>
                  <a:srgbClr val="000000"/>
                </a:solidFill>
                <a:effectLst/>
                <a:latin typeface="TildaSans"/>
              </a:rPr>
              <a:t>«Цифровые технологии в преподавании РКИ»</a:t>
            </a:r>
            <a:endParaRPr lang="en-US" b="1" i="0" dirty="0">
              <a:solidFill>
                <a:srgbClr val="000000"/>
              </a:solidFill>
              <a:effectLst/>
              <a:latin typeface="TildaSans"/>
            </a:endParaRPr>
          </a:p>
          <a:p>
            <a:pPr algn="ctr" fontAlgn="base"/>
            <a:r>
              <a:rPr lang="ru-RU" sz="1400" b="1" dirty="0">
                <a:solidFill>
                  <a:srgbClr val="000000"/>
                </a:solidFill>
                <a:latin typeface="TildaSans"/>
              </a:rPr>
              <a:t>С 1 февраля</a:t>
            </a:r>
          </a:p>
          <a:p>
            <a:pPr algn="ctr" fontAlgn="base"/>
            <a:r>
              <a:rPr lang="ru-RU" sz="1400" b="1" dirty="0">
                <a:solidFill>
                  <a:srgbClr val="000000"/>
                </a:solidFill>
                <a:latin typeface="TildaSans"/>
              </a:rPr>
              <a:t>Продолжительность- 1 мес.(</a:t>
            </a:r>
            <a:r>
              <a:rPr lang="en-US" sz="1400" b="1" dirty="0">
                <a:solidFill>
                  <a:srgbClr val="000000"/>
                </a:solidFill>
                <a:latin typeface="TildaSans"/>
              </a:rPr>
              <a:t>72 </a:t>
            </a:r>
            <a:r>
              <a:rPr lang="ru-RU" sz="1400" b="1" dirty="0">
                <a:solidFill>
                  <a:srgbClr val="000000"/>
                </a:solidFill>
                <a:latin typeface="TildaSans"/>
              </a:rPr>
              <a:t>акад. часа) </a:t>
            </a:r>
          </a:p>
          <a:p>
            <a:pPr algn="ctr" fontAlgn="base"/>
            <a:r>
              <a:rPr lang="ru-RU" sz="1400" b="1" dirty="0">
                <a:solidFill>
                  <a:srgbClr val="000000"/>
                </a:solidFill>
                <a:latin typeface="TildaSans"/>
              </a:rPr>
              <a:t>Удостоверение  УЦРЯ МГУ о повышении квалификации </a:t>
            </a:r>
          </a:p>
          <a:p>
            <a:pPr algn="ctr" fontAlgn="base"/>
            <a:endParaRPr lang="en-US" sz="1400" b="1" dirty="0">
              <a:solidFill>
                <a:srgbClr val="000000"/>
              </a:solidFill>
              <a:latin typeface="TildaSans"/>
            </a:endParaRPr>
          </a:p>
          <a:p>
            <a:pPr algn="ctr" fontAlgn="base"/>
            <a:endParaRPr lang="ru-RU" sz="1800" b="1" i="0" dirty="0">
              <a:solidFill>
                <a:schemeClr val="accent3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DB0AB04-A931-A998-DB31-08E1FBDBBADD}"/>
              </a:ext>
            </a:extLst>
          </p:cNvPr>
          <p:cNvSpPr/>
          <p:nvPr/>
        </p:nvSpPr>
        <p:spPr>
          <a:xfrm>
            <a:off x="6457951" y="5487570"/>
            <a:ext cx="5734049" cy="131462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b="1" kern="18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Узнать подробности программ и подать заявку вы </a:t>
            </a:r>
            <a:r>
              <a:rPr lang="ru-RU" sz="1400" b="1" kern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можете </a:t>
            </a:r>
            <a:r>
              <a:rPr lang="ru-RU" sz="1400" b="1" kern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на нашем сайте</a:t>
            </a:r>
            <a:r>
              <a:rPr lang="ru-RU" sz="1400" b="1" kern="1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по ссылке </a:t>
            </a:r>
            <a:r>
              <a:rPr lang="ru-RU" sz="1400" b="1" kern="1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👈🏻</a:t>
            </a:r>
            <a:endParaRPr lang="ru-RU" sz="1400" b="1" kern="18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9117385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18DBFC9-7B9D-45AC-8963-186E5EA6B5FE}"/>
              </a:ext>
            </a:extLst>
          </p:cNvPr>
          <p:cNvSpPr txBox="1"/>
          <p:nvPr/>
        </p:nvSpPr>
        <p:spPr>
          <a:xfrm>
            <a:off x="0" y="28565"/>
            <a:ext cx="66548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FEC359"/>
                </a:solidFill>
                <a:latin typeface="Playfair Display Black" pitchFamily="2" charset="-52"/>
              </a:rPr>
              <a:t>                Выдаваемые документы</a:t>
            </a:r>
            <a:endParaRPr lang="ru-RU" sz="2400" dirty="0">
              <a:latin typeface="Playfair Display Black" pitchFamily="2" charset="-52"/>
            </a:endParaRPr>
          </a:p>
        </p:txBody>
      </p:sp>
      <p:pic>
        <p:nvPicPr>
          <p:cNvPr id="10" name="Замещающее содержимое 3">
            <a:extLst>
              <a:ext uri="{FF2B5EF4-FFF2-40B4-BE49-F238E27FC236}">
                <a16:creationId xmlns:a16="http://schemas.microsoft.com/office/drawing/2014/main" id="{2D4A15AE-6B68-46EB-BFC3-89C58B0089C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 l="16434" t="15313" r="17610" b="7645"/>
          <a:stretch>
            <a:fillRect/>
          </a:stretch>
        </p:blipFill>
        <p:spPr>
          <a:xfrm>
            <a:off x="6362416" y="28565"/>
            <a:ext cx="5737124" cy="3520610"/>
          </a:xfrm>
          <a:prstGeom prst="rect">
            <a:avLst/>
          </a:prstGeom>
        </p:spPr>
      </p:pic>
      <p:pic>
        <p:nvPicPr>
          <p:cNvPr id="3" name="Изображение 8">
            <a:extLst>
              <a:ext uri="{FF2B5EF4-FFF2-40B4-BE49-F238E27FC236}">
                <a16:creationId xmlns:a16="http://schemas.microsoft.com/office/drawing/2014/main" id="{4A95B377-6D6F-8F94-2094-F0781D804CE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l="35107" t="16455" r="44384" b="36177"/>
          <a:stretch>
            <a:fillRect/>
          </a:stretch>
        </p:blipFill>
        <p:spPr>
          <a:xfrm>
            <a:off x="9235580" y="3512530"/>
            <a:ext cx="2402373" cy="334547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6F8010E-3248-93C0-FDED-C431488D9A1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679" y="490230"/>
            <a:ext cx="5654776" cy="419148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6F1A95A-56F6-0C7B-8AF9-5A3850E751F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771" y="3549175"/>
            <a:ext cx="2622791" cy="3280259"/>
          </a:xfrm>
          <a:prstGeom prst="rect">
            <a:avLst/>
          </a:prstGeom>
        </p:spPr>
      </p:pic>
      <p:pic>
        <p:nvPicPr>
          <p:cNvPr id="2" name="Picture 6" descr="Санта Клаус с подарком, рождество, Новый Год, полночь, праздник, потеха, ус...">
            <a:extLst>
              <a:ext uri="{FF2B5EF4-FFF2-40B4-BE49-F238E27FC236}">
                <a16:creationId xmlns:a16="http://schemas.microsoft.com/office/drawing/2014/main" id="{DEF97E0D-84D4-E992-C083-BFDA4FE64D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379" y="4691870"/>
            <a:ext cx="4677431" cy="1975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871785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EFDBAD54-57A2-4E48-8D5E-6BB6F1B6D5A8}"/>
              </a:ext>
            </a:extLst>
          </p:cNvPr>
          <p:cNvSpPr txBox="1"/>
          <p:nvPr/>
        </p:nvSpPr>
        <p:spPr>
          <a:xfrm>
            <a:off x="163286" y="0"/>
            <a:ext cx="12189278" cy="66977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Участники </a:t>
            </a:r>
            <a:r>
              <a:rPr lang="ru-RU" sz="1400" b="1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Новогоднего круглого стола</a:t>
            </a:r>
            <a:r>
              <a:rPr lang="ru-RU" sz="14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преподаватели УЦРЯ МГУ в преддверии новогодних торжеств поздравляют всех преподавателей РКИ и иностранных студентов с грядущим Новым годом и хотят поделиться своими идеями, материалами, которые помогут сделать предновогодние занятия по русскому языку не только полезными, но и веселыми, яркими, по-новогоднему волшебными…</a:t>
            </a:r>
          </a:p>
          <a:p>
            <a:r>
              <a:rPr lang="ru-RU" sz="17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За  </a:t>
            </a:r>
            <a:r>
              <a:rPr lang="ru-RU" sz="1700" b="1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Новогодним круглым столом мы поговорим</a:t>
            </a:r>
            <a:r>
              <a:rPr lang="ru-RU" sz="17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ru-RU" sz="18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1.«НОВОГОДНИЙ УРОК ДЕТЯМ: ЧИТАЕМ СТИХОТВОРЕНИЕ И РАССКАЗ»:</a:t>
            </a:r>
          </a:p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ru-RU" sz="1800" kern="1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предновогоднюю неделю многие двуязычных дети осознают свою исключительность: у них будет не только Новый год, но и два Рождества. Какой рассказ для этого выбрать и стоит ли учить с детьми стихотворение? </a:t>
            </a:r>
            <a:endParaRPr lang="ru-RU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ru-RU" kern="1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ru-RU" sz="18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«ПОИГРАЕМ В НОВЫЙ ГОД»:</a:t>
            </a:r>
          </a:p>
          <a:p>
            <a:pPr marL="342900" lvl="0" indent="-342900">
              <a:lnSpc>
                <a:spcPct val="106000"/>
              </a:lnSpc>
              <a:spcAft>
                <a:spcPts val="80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800" kern="1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Новогодние открытки и подарки: поздравления, пожелания, письма деду Морозу, новогодняя инфографика;</a:t>
            </a:r>
            <a:endParaRPr lang="ru-RU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6000"/>
              </a:lnSpc>
              <a:spcAft>
                <a:spcPts val="80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800" kern="1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 Новогодних песен, Новогодняя дискотека и караоке;</a:t>
            </a:r>
            <a:endParaRPr lang="ru-RU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6000"/>
              </a:lnSpc>
              <a:spcAft>
                <a:spcPts val="80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800" kern="1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«Чебурашка- секрет праздника»- смотрим и озвучиваем.</a:t>
            </a:r>
            <a:endParaRPr lang="ru-RU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ru-RU" sz="18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 «ОТМЕЧАЕМ НОВЫЙ ГОД ИНТЕРАКТИВНО!» :</a:t>
            </a:r>
          </a:p>
          <a:p>
            <a:pPr marL="342900" lvl="0" indent="-342900">
              <a:lnSpc>
                <a:spcPct val="106000"/>
              </a:lnSpc>
              <a:spcAft>
                <a:spcPts val="80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800" kern="1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Хит-парадом русских Новогодних блюд:</a:t>
            </a:r>
            <a:r>
              <a:rPr lang="ru-RU" sz="1800" kern="1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egoe UI Emoji" panose="020B0502040204020203" pitchFamily="34" charset="0"/>
              </a:rPr>
              <a:t> </a:t>
            </a:r>
            <a:r>
              <a:rPr lang="ru-RU" sz="1400" kern="100" dirty="0">
                <a:solidFill>
                  <a:srgbClr val="FFFFFF"/>
                </a:solidFill>
                <a:effectLst/>
                <a:latin typeface="Segoe UI Emoji" panose="020B0502040204020203" pitchFamily="34" charset="0"/>
                <a:ea typeface="Calibri" panose="020F0502020204030204" pitchFamily="34" charset="0"/>
                <a:cs typeface="Segoe UI Emoji" panose="020B0502040204020203" pitchFamily="34" charset="0"/>
              </a:rPr>
              <a:t>🔶</a:t>
            </a:r>
            <a:r>
              <a:rPr lang="ru-RU" sz="1400" kern="1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Самое популярное и вкусное блюдо;</a:t>
            </a:r>
            <a:endParaRPr lang="ru-RU" sz="1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ru-RU" sz="1400" kern="100" dirty="0">
                <a:solidFill>
                  <a:srgbClr val="FFFFFF"/>
                </a:solidFill>
                <a:effectLst/>
                <a:latin typeface="Segoe UI Emoji" panose="020B0502040204020203" pitchFamily="34" charset="0"/>
                <a:ea typeface="Calibri" panose="020F0502020204030204" pitchFamily="34" charset="0"/>
                <a:cs typeface="Segoe UI Emoji" panose="020B0502040204020203" pitchFamily="34" charset="0"/>
              </a:rPr>
              <a:t>🔶</a:t>
            </a:r>
            <a:r>
              <a:rPr lang="ru-RU" sz="1400" kern="1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Самое популярное по количеству шуток и мемов русское новогоднее блюдо;</a:t>
            </a:r>
            <a:r>
              <a:rPr lang="ru-RU" sz="1400" kern="1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egoe UI Emoji" panose="020B0502040204020203" pitchFamily="34" charset="0"/>
              </a:rPr>
              <a:t> </a:t>
            </a:r>
            <a:r>
              <a:rPr lang="ru-RU" sz="1400" kern="100" dirty="0">
                <a:solidFill>
                  <a:srgbClr val="FFFFFF"/>
                </a:solidFill>
                <a:effectLst/>
                <a:latin typeface="Segoe UI Emoji" panose="020B0502040204020203" pitchFamily="34" charset="0"/>
                <a:ea typeface="Calibri" panose="020F0502020204030204" pitchFamily="34" charset="0"/>
                <a:cs typeface="Segoe UI Emoji" panose="020B0502040204020203" pitchFamily="34" charset="0"/>
              </a:rPr>
              <a:t>🔶</a:t>
            </a:r>
            <a:r>
              <a:rPr lang="ru-RU" sz="1400" kern="1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Самое странное для иностранцев русское блюдо;</a:t>
            </a:r>
            <a:endParaRPr lang="ru-RU" sz="1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6000"/>
              </a:lnSpc>
              <a:spcAft>
                <a:spcPts val="80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400" kern="1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Праздник Рождества Христова;</a:t>
            </a:r>
            <a:endParaRPr lang="ru-RU" sz="1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6000"/>
              </a:lnSpc>
              <a:spcAft>
                <a:spcPts val="80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400" kern="1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Великий  Н.В. Гоголь и Рождество;</a:t>
            </a:r>
            <a:endParaRPr lang="ru-RU" sz="1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6000"/>
              </a:lnSpc>
              <a:spcAft>
                <a:spcPts val="80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400" kern="1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Гадания на Руси; </a:t>
            </a:r>
            <a:endParaRPr lang="ru-RU" sz="1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6000"/>
              </a:lnSpc>
              <a:spcAft>
                <a:spcPts val="80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400" kern="1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А также: Новогодний квест с интересными вопросами!</a:t>
            </a:r>
            <a:endParaRPr lang="ru-RU" sz="1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kern="1200" dirty="0">
                <a:solidFill>
                  <a:srgbClr val="FFFFFF"/>
                </a:solidFill>
                <a:effectLst/>
                <a:latin typeface="Playfair Display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И</a:t>
            </a:r>
            <a:r>
              <a:rPr lang="ru-RU" sz="1400" kern="12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400" kern="1200" dirty="0">
                <a:solidFill>
                  <a:srgbClr val="FFFFFF"/>
                </a:solidFill>
                <a:effectLst/>
                <a:latin typeface="Playfair Display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конечно</a:t>
            </a:r>
            <a:r>
              <a:rPr lang="ru-RU" sz="1400" kern="12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kern="1200" dirty="0">
                <a:solidFill>
                  <a:srgbClr val="FFFFFF"/>
                </a:solidFill>
                <a:effectLst/>
                <a:latin typeface="Playfair Display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же</a:t>
            </a:r>
            <a:r>
              <a:rPr lang="ru-RU" sz="1400" kern="12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400" kern="1200" dirty="0">
                <a:solidFill>
                  <a:srgbClr val="FFFFFF"/>
                </a:solidFill>
                <a:effectLst/>
                <a:latin typeface="Playfair Display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получите</a:t>
            </a:r>
            <a:r>
              <a:rPr lang="ru-RU" sz="1400" kern="12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kern="1200" dirty="0">
                <a:solidFill>
                  <a:srgbClr val="FFFFFF"/>
                </a:solidFill>
                <a:effectLst/>
                <a:latin typeface="Playfair Display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самые</a:t>
            </a:r>
            <a:r>
              <a:rPr lang="ru-RU" sz="1400" kern="12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kern="1200" dirty="0">
                <a:solidFill>
                  <a:srgbClr val="FFFFFF"/>
                </a:solidFill>
                <a:effectLst/>
                <a:latin typeface="Playfair Display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горячие</a:t>
            </a:r>
            <a:r>
              <a:rPr lang="ru-RU" sz="1400" kern="12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kern="1200" dirty="0">
                <a:solidFill>
                  <a:srgbClr val="FFFFFF"/>
                </a:solidFill>
                <a:effectLst/>
                <a:latin typeface="Playfair Display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поздравления</a:t>
            </a:r>
            <a:r>
              <a:rPr lang="ru-RU" sz="1400" kern="12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kern="1200" dirty="0">
                <a:solidFill>
                  <a:srgbClr val="FFFFFF"/>
                </a:solidFill>
                <a:effectLst/>
                <a:latin typeface="Playfair Display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от</a:t>
            </a:r>
            <a:r>
              <a:rPr lang="ru-RU" sz="1400" kern="12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kern="1200" dirty="0">
                <a:solidFill>
                  <a:srgbClr val="FFFFFF"/>
                </a:solidFill>
                <a:effectLst/>
                <a:latin typeface="Playfair Display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наших</a:t>
            </a:r>
            <a:r>
              <a:rPr lang="ru-RU" sz="1400" kern="12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kern="1200" dirty="0">
                <a:solidFill>
                  <a:srgbClr val="FFFFFF"/>
                </a:solidFill>
                <a:effectLst/>
                <a:latin typeface="Playfair Display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студентов</a:t>
            </a:r>
            <a:r>
              <a:rPr lang="ru-RU" sz="1400" kern="12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kern="1200" dirty="0">
                <a:solidFill>
                  <a:srgbClr val="FFFFFF"/>
                </a:solidFill>
                <a:effectLst/>
                <a:latin typeface="Playfair Display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в</a:t>
            </a:r>
            <a:r>
              <a:rPr lang="ru-RU" sz="1400" kern="12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kern="1200" dirty="0">
                <a:solidFill>
                  <a:srgbClr val="FFFFFF"/>
                </a:solidFill>
                <a:effectLst/>
                <a:latin typeface="Playfair Display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зимние</a:t>
            </a:r>
            <a:r>
              <a:rPr lang="ru-RU" sz="1400" kern="12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kern="1200" dirty="0">
                <a:solidFill>
                  <a:srgbClr val="FFFFFF"/>
                </a:solidFill>
                <a:effectLst/>
                <a:latin typeface="Playfair Display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предновогодние</a:t>
            </a:r>
            <a:r>
              <a:rPr lang="ru-RU" sz="1400" kern="12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kern="1200" dirty="0">
                <a:solidFill>
                  <a:srgbClr val="FFFFFF"/>
                </a:solidFill>
                <a:effectLst/>
                <a:latin typeface="Playfair Display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денечки</a:t>
            </a:r>
            <a:r>
              <a:rPr lang="ru-RU" sz="1400" kern="12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! </a:t>
            </a:r>
            <a:endParaRPr lang="ru-RU" sz="1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/>
            <a:endParaRPr lang="ru-RU" sz="1600" i="1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 descr="C:\Users\rina1\Downloads\1F29810D-91BE-462C-AD25-E8A0CE30B7C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43411" y="2248572"/>
            <a:ext cx="3323236" cy="438082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55145187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BB3EBEA-1DEF-F6CB-ACB4-577F4147C8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629" y="819147"/>
            <a:ext cx="11930742" cy="5580781"/>
          </a:xfrm>
          <a:prstGeom prst="rect">
            <a:avLst/>
          </a:prstGeom>
        </p:spPr>
      </p:pic>
      <p:sp>
        <p:nvSpPr>
          <p:cNvPr id="2" name="Текст 1">
            <a:extLst>
              <a:ext uri="{FF2B5EF4-FFF2-40B4-BE49-F238E27FC236}">
                <a16:creationId xmlns:a16="http://schemas.microsoft.com/office/drawing/2014/main" id="{E5A33ABD-51E6-2CA7-A8A7-F24BB2CB53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0629" y="881743"/>
            <a:ext cx="12061371" cy="4939393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9A8FA489-FA6F-E46E-961A-284854902F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272" y="65314"/>
            <a:ext cx="11979728" cy="866287"/>
          </a:xfrm>
        </p:spPr>
        <p:txBody>
          <a:bodyPr>
            <a:noAutofit/>
          </a:bodyPr>
          <a:lstStyle/>
          <a:p>
            <a:r>
              <a:rPr lang="ru-RU" sz="2400" dirty="0"/>
              <a:t>Новогодняя инфографика: </a:t>
            </a:r>
            <a:r>
              <a:rPr lang="en-US" sz="2400" dirty="0"/>
              <a:t>https://ru.freepik.com/free-photos-vectors/</a:t>
            </a:r>
            <a:r>
              <a:rPr lang="ru-RU" sz="2400" dirty="0"/>
              <a:t> новый-год-инфографика</a:t>
            </a:r>
          </a:p>
        </p:txBody>
      </p:sp>
    </p:spTree>
    <p:extLst>
      <p:ext uri="{BB962C8B-B14F-4D97-AF65-F5344CB8AC3E}">
        <p14:creationId xmlns:p14="http://schemas.microsoft.com/office/powerpoint/2010/main" val="27879941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66752109-9C3B-B6E5-EBAC-EA59D1022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Новогодняя инфографика</a:t>
            </a:r>
          </a:p>
        </p:txBody>
      </p:sp>
      <p:pic>
        <p:nvPicPr>
          <p:cNvPr id="3078" name="Picture 6">
            <a:extLst>
              <a:ext uri="{FF2B5EF4-FFF2-40B4-BE49-F238E27FC236}">
                <a16:creationId xmlns:a16="http://schemas.microsoft.com/office/drawing/2014/main" id="{1205C5A8-F053-73AB-BC3F-ACA3A71278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821" y="1061357"/>
            <a:ext cx="3316892" cy="4735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0EB0DDE-99E9-3BF5-E719-5DE4BA391F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8570" y="979714"/>
            <a:ext cx="6466115" cy="5220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715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28E88035-7C84-6260-26CA-76C91E6397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43565" y="881743"/>
            <a:ext cx="11755906" cy="570233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8E33FB25-11D7-7E58-7F30-EB660155D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Новогодняя инфографика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B6372B28-517F-B68D-B1E9-BA3E18A45B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929" y="881743"/>
            <a:ext cx="11421835" cy="5590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rina1\Downloads\A16BED19-B6DD-4511-9AF6-B6EC32070C33.PNG">
            <a:extLst>
              <a:ext uri="{FF2B5EF4-FFF2-40B4-BE49-F238E27FC236}">
                <a16:creationId xmlns:a16="http://schemas.microsoft.com/office/drawing/2014/main" id="{8385C07D-E650-E208-5103-33170C921A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863981">
            <a:off x="9227731" y="-524449"/>
            <a:ext cx="3614336" cy="361433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70718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12F79F2D-9ED7-4F18-CEF2-22A6DB01B86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C93B500D-6913-CE93-A8BB-489D85FF8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НОВОГОДНЯЯ ИНФОГРАФИКА</a:t>
            </a:r>
          </a:p>
        </p:txBody>
      </p:sp>
      <p:pic>
        <p:nvPicPr>
          <p:cNvPr id="4" name="Picture 2" descr="https://1.bp.blogspot.com/--up-rhLuFyo/XfadwvYdUtI/AAAAAAAADjY/59OuhmTP_TwL-vgm2ysK6UelOzWvgx93gCLcBGAsYHQ/s640/%25D0%25BF%25D0%25B8%25D1%2581%25D1%258C%25D0%25BC%25D0%25BE_%25D0%25B4%25D0%25B5%25D0%25B4%25D1%2583.png">
            <a:extLst>
              <a:ext uri="{FF2B5EF4-FFF2-40B4-BE49-F238E27FC236}">
                <a16:creationId xmlns:a16="http://schemas.microsoft.com/office/drawing/2014/main" id="{895E085F-A348-662D-19F4-4E8D416408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0" y="718458"/>
            <a:ext cx="11949109" cy="6557912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1947939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C2C0000-444A-FB68-05B6-A30993AE56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79" y="915824"/>
            <a:ext cx="5390469" cy="5219429"/>
          </a:xfrm>
          <a:prstGeom prst="rect">
            <a:avLst/>
          </a:prstGeom>
        </p:spPr>
      </p:pic>
      <p:sp>
        <p:nvSpPr>
          <p:cNvPr id="2" name="Текст 1">
            <a:extLst>
              <a:ext uri="{FF2B5EF4-FFF2-40B4-BE49-F238E27FC236}">
                <a16:creationId xmlns:a16="http://schemas.microsoft.com/office/drawing/2014/main" id="{9E3309EB-BC0A-CB03-5142-355098747C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18407" y="1314449"/>
            <a:ext cx="11249705" cy="406717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5949E4E5-1E13-9E94-A98B-773D6271F2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213" y="342900"/>
            <a:ext cx="10897280" cy="476248"/>
          </a:xfrm>
        </p:spPr>
        <p:txBody>
          <a:bodyPr>
            <a:normAutofit/>
          </a:bodyPr>
          <a:lstStyle/>
          <a:p>
            <a:r>
              <a:rPr lang="ru-RU" sz="2000" dirty="0">
                <a:hlinkClick r:id="rId3"/>
              </a:rPr>
              <a:t>НОВЫЙ ГОД ИНФОГРАФИКА</a:t>
            </a:r>
            <a:r>
              <a:rPr lang="ru-RU" sz="2000" dirty="0"/>
              <a:t>:</a:t>
            </a:r>
            <a:r>
              <a:rPr lang="en-US" sz="2000" dirty="0"/>
              <a:t>https://news.pressfeed.ru/new-year-inforgraphic/</a:t>
            </a:r>
            <a:endParaRPr lang="ru-RU" sz="2000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3FAE20ED-F50D-AB02-5700-8BD6A470B9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0621" y="915823"/>
            <a:ext cx="6472237" cy="5403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2140563"/>
      </p:ext>
    </p:extLst>
  </p:cSld>
  <p:clrMapOvr>
    <a:masterClrMapping/>
  </p:clrMapOvr>
</p:sld>
</file>

<file path=ppt/theme/theme1.xml><?xml version="1.0" encoding="utf-8"?>
<a:theme xmlns:a="http://schemas.openxmlformats.org/drawingml/2006/main" name="МГУ_Макет_презентаций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layfair">
      <a:majorFont>
        <a:latin typeface="Playfair Display Black"/>
        <a:ea typeface=""/>
        <a:cs typeface=""/>
      </a:majorFont>
      <a:minorFont>
        <a:latin typeface="Playfair Display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МГУ_Макет_презентаций" id="{7B2C296A-0C95-4AD4-9C64-2449CC4C7462}" vid="{3ABBB48C-A4D8-4B36-A29B-727B1C777E7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MGU_Maket_prezentatsiy</Template>
  <TotalTime>6475</TotalTime>
  <Words>1204</Words>
  <Application>Microsoft Office PowerPoint</Application>
  <PresentationFormat>Широкоэкранный</PresentationFormat>
  <Paragraphs>133</Paragraphs>
  <Slides>17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6" baseType="lpstr">
      <vt:lpstr>Arial</vt:lpstr>
      <vt:lpstr>Calibri</vt:lpstr>
      <vt:lpstr>Playfair Display</vt:lpstr>
      <vt:lpstr>Playfair Display Black</vt:lpstr>
      <vt:lpstr>Segoe UI Emoji</vt:lpstr>
      <vt:lpstr>Symbol</vt:lpstr>
      <vt:lpstr>TildaSans</vt:lpstr>
      <vt:lpstr>Times New Roman</vt:lpstr>
      <vt:lpstr>МГУ_Макет_презентаций</vt:lpstr>
      <vt:lpstr>Презентация PowerPoint</vt:lpstr>
      <vt:lpstr>Презентация PowerPoint</vt:lpstr>
      <vt:lpstr>Презентация PowerPoint</vt:lpstr>
      <vt:lpstr>Презентация PowerPoint</vt:lpstr>
      <vt:lpstr>Новогодняя инфографика: https://ru.freepik.com/free-photos-vectors/ новый-год-инфографика</vt:lpstr>
      <vt:lpstr>Новогодняя инфографика</vt:lpstr>
      <vt:lpstr>Новогодняя инфографика</vt:lpstr>
      <vt:lpstr>НОВОГОДНЯЯ ИНФОГРАФИКА</vt:lpstr>
      <vt:lpstr>НОВЫЙ ГОД ИНФОГРАФИКА:https://news.pressfeed.ru/new-year-inforgraphic/</vt:lpstr>
      <vt:lpstr>     Диалоги с инфографикой: https://infogra.ru/infographics/infografika-vtsiom</vt:lpstr>
      <vt:lpstr>ПОДАРКИ К НОВОГОДНЕМУ СТОЛУ  </vt:lpstr>
      <vt:lpstr>Презентация PowerPoint</vt:lpstr>
      <vt:lpstr>Учебные диалоги. Примеры, ур.А2+.</vt:lpstr>
      <vt:lpstr>Презентация PowerPoint</vt:lpstr>
      <vt:lpstr>Презентация PowerPoint</vt:lpstr>
      <vt:lpstr>ПОЗДРАВЛЕНИЯ  ОТ НАШИХ СТУДЕНТОВ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Контроль в онлайн-обучении</dc:title>
  <dc:creator>User</dc:creator>
  <cp:lastModifiedBy>РЯ МГУ Учебный центр</cp:lastModifiedBy>
  <cp:revision>344</cp:revision>
  <dcterms:created xsi:type="dcterms:W3CDTF">2021-05-11T10:07:53Z</dcterms:created>
  <dcterms:modified xsi:type="dcterms:W3CDTF">2023-12-22T09:45:20Z</dcterms:modified>
</cp:coreProperties>
</file>